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Playfair Display"/>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46" Type="http://schemas.openxmlformats.org/officeDocument/2006/relationships/font" Target="fonts/PlayfairDisplay-bold.fntdata"/><Relationship Id="rId23" Type="http://schemas.openxmlformats.org/officeDocument/2006/relationships/slide" Target="slides/slide18.xml"/><Relationship Id="rId45" Type="http://schemas.openxmlformats.org/officeDocument/2006/relationships/font" Target="fonts/PlayfairDispl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PlayfairDisplay-boldItalic.fntdata"/><Relationship Id="rId25" Type="http://schemas.openxmlformats.org/officeDocument/2006/relationships/slide" Target="slides/slide20.xml"/><Relationship Id="rId47" Type="http://schemas.openxmlformats.org/officeDocument/2006/relationships/font" Target="fonts/PlayfairDisplay-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7781f003a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7781f003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this is group 2 and this is our final project for DSO545, our topic is “</a:t>
            </a:r>
            <a:r>
              <a:rPr lang="en"/>
              <a:t>An Analysis of Factors that Affect NBA Team Wins</a:t>
            </a:r>
            <a:r>
              <a:rPr lang="en"/>
              <a:t>”, our team member includes Gabriel, Shree Vidya, Arpan, Radhika and myself Yuan-Cheng.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7781f003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7781f003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explores the effects of offensive and defensive rebound on wins: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400">
                <a:solidFill>
                  <a:srgbClr val="2A3990"/>
                </a:solidFill>
                <a:latin typeface="Roboto"/>
                <a:ea typeface="Roboto"/>
                <a:cs typeface="Roboto"/>
                <a:sym typeface="Roboto"/>
              </a:rPr>
              <a:t>ORB</a:t>
            </a:r>
            <a:r>
              <a:rPr lang="en" sz="1400">
                <a:solidFill>
                  <a:srgbClr val="2A3990"/>
                </a:solidFill>
                <a:latin typeface="Roboto"/>
                <a:ea typeface="Roboto"/>
                <a:cs typeface="Roboto"/>
                <a:sym typeface="Roboto"/>
              </a:rPr>
              <a:t>, or Average offensive rebounds per game, means getting possession of their own missed shots back </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Offensive rebounds are slightly negatively correlated (-0.117100) with wins. This indicates that teams are ineffective at taking advantage of second chance opportunities. </a:t>
            </a:r>
            <a:endParaRPr sz="1400">
              <a:solidFill>
                <a:srgbClr val="2A3990"/>
              </a:solidFill>
              <a:latin typeface="Roboto"/>
              <a:ea typeface="Roboto"/>
              <a:cs typeface="Roboto"/>
              <a:sym typeface="Roboto"/>
            </a:endParaRPr>
          </a:p>
          <a:p>
            <a:pPr indent="0" lvl="0" marL="0" rtl="0" algn="l">
              <a:spcBef>
                <a:spcPts val="0"/>
              </a:spcBef>
              <a:spcAft>
                <a:spcPts val="0"/>
              </a:spcAft>
              <a:buNone/>
            </a:pPr>
            <a:r>
              <a:t/>
            </a:r>
            <a:endParaRPr sz="1400">
              <a:solidFill>
                <a:srgbClr val="2A3990"/>
              </a:solidFill>
              <a:latin typeface="Roboto"/>
              <a:ea typeface="Roboto"/>
              <a:cs typeface="Roboto"/>
              <a:sym typeface="Roboto"/>
            </a:endParaRPr>
          </a:p>
          <a:p>
            <a:pPr indent="0" lvl="0" marL="0" rtl="0" algn="l">
              <a:spcBef>
                <a:spcPts val="0"/>
              </a:spcBef>
              <a:spcAft>
                <a:spcPts val="0"/>
              </a:spcAft>
              <a:buNone/>
            </a:pPr>
            <a:r>
              <a:rPr b="1" lang="en" sz="1400">
                <a:solidFill>
                  <a:srgbClr val="2A3990"/>
                </a:solidFill>
                <a:latin typeface="Roboto"/>
                <a:ea typeface="Roboto"/>
                <a:cs typeface="Roboto"/>
                <a:sym typeface="Roboto"/>
              </a:rPr>
              <a:t>DRB</a:t>
            </a:r>
            <a:r>
              <a:rPr lang="en" sz="1400">
                <a:solidFill>
                  <a:srgbClr val="2A3990"/>
                </a:solidFill>
                <a:latin typeface="Roboto"/>
                <a:ea typeface="Roboto"/>
                <a:cs typeface="Roboto"/>
                <a:sym typeface="Roboto"/>
              </a:rPr>
              <a:t>, or Average defensive rebounds per game, means getting possession of their opponent’s missed shots</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Defensive rebounds are moderately positively correlated (</a:t>
            </a:r>
            <a:r>
              <a:rPr lang="en" sz="1400">
                <a:solidFill>
                  <a:srgbClr val="2A3990"/>
                </a:solidFill>
                <a:highlight>
                  <a:schemeClr val="lt1"/>
                </a:highlight>
                <a:latin typeface="Roboto"/>
                <a:ea typeface="Roboto"/>
                <a:cs typeface="Roboto"/>
                <a:sym typeface="Roboto"/>
              </a:rPr>
              <a:t>0.359936</a:t>
            </a:r>
            <a:r>
              <a:rPr lang="en" sz="1400">
                <a:solidFill>
                  <a:srgbClr val="2A3990"/>
                </a:solidFill>
                <a:latin typeface="Roboto"/>
                <a:ea typeface="Roboto"/>
                <a:cs typeface="Roboto"/>
                <a:sym typeface="Roboto"/>
              </a:rPr>
              <a:t>) with wins. This means that teams are effective at quickly taking advantage of missed shots by the opposing team.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5983df7ba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5983df7ba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slide, we explore shooting related percentages and their effects on wins: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solidFill>
                  <a:srgbClr val="2A3990"/>
                </a:solidFill>
                <a:latin typeface="Roboto"/>
                <a:ea typeface="Roboto"/>
                <a:cs typeface="Roboto"/>
                <a:sym typeface="Roboto"/>
              </a:rPr>
              <a:t>3P%</a:t>
            </a:r>
            <a:r>
              <a:rPr lang="en" sz="1200">
                <a:solidFill>
                  <a:srgbClr val="2A3990"/>
                </a:solidFill>
                <a:latin typeface="Roboto"/>
                <a:ea typeface="Roboto"/>
                <a:cs typeface="Roboto"/>
                <a:sym typeface="Roboto"/>
              </a:rPr>
              <a:t>: For 3 point shooting percentage (3 points per shot) </a:t>
            </a:r>
            <a:endParaRPr sz="1200">
              <a:solidFill>
                <a:srgbClr val="2A3990"/>
              </a:solidFill>
              <a:latin typeface="Roboto"/>
              <a:ea typeface="Roboto"/>
              <a:cs typeface="Roboto"/>
              <a:sym typeface="Roboto"/>
            </a:endParaRPr>
          </a:p>
          <a:p>
            <a:pPr indent="0" lvl="0" marL="0" rtl="0" algn="l">
              <a:spcBef>
                <a:spcPts val="0"/>
              </a:spcBef>
              <a:spcAft>
                <a:spcPts val="0"/>
              </a:spcAft>
              <a:buNone/>
            </a:pPr>
            <a:r>
              <a:rPr lang="en" sz="1200">
                <a:solidFill>
                  <a:srgbClr val="2A3990"/>
                </a:solidFill>
                <a:latin typeface="Roboto"/>
                <a:ea typeface="Roboto"/>
                <a:cs typeface="Roboto"/>
                <a:sym typeface="Roboto"/>
              </a:rPr>
              <a:t>There is a strong positive correlation with wins (0.547640)</a:t>
            </a:r>
            <a:endParaRPr sz="1200">
              <a:solidFill>
                <a:srgbClr val="2A3990"/>
              </a:solidFill>
              <a:latin typeface="Roboto"/>
              <a:ea typeface="Roboto"/>
              <a:cs typeface="Roboto"/>
              <a:sym typeface="Roboto"/>
            </a:endParaRPr>
          </a:p>
          <a:p>
            <a:pPr indent="0" lvl="0" marL="0" rtl="0" algn="l">
              <a:spcBef>
                <a:spcPts val="0"/>
              </a:spcBef>
              <a:spcAft>
                <a:spcPts val="0"/>
              </a:spcAft>
              <a:buNone/>
            </a:pPr>
            <a:r>
              <a:t/>
            </a:r>
            <a:endParaRPr sz="1200">
              <a:solidFill>
                <a:srgbClr val="2A3990"/>
              </a:solidFill>
              <a:latin typeface="Roboto"/>
              <a:ea typeface="Roboto"/>
              <a:cs typeface="Roboto"/>
              <a:sym typeface="Roboto"/>
            </a:endParaRPr>
          </a:p>
          <a:p>
            <a:pPr indent="0" lvl="0" marL="0" rtl="0" algn="l">
              <a:spcBef>
                <a:spcPts val="0"/>
              </a:spcBef>
              <a:spcAft>
                <a:spcPts val="0"/>
              </a:spcAft>
              <a:buNone/>
            </a:pPr>
            <a:r>
              <a:rPr b="1" lang="en" sz="1200">
                <a:solidFill>
                  <a:srgbClr val="2A3990"/>
                </a:solidFill>
                <a:latin typeface="Roboto"/>
                <a:ea typeface="Roboto"/>
                <a:cs typeface="Roboto"/>
                <a:sym typeface="Roboto"/>
              </a:rPr>
              <a:t>2P%</a:t>
            </a:r>
            <a:r>
              <a:rPr lang="en" sz="1200">
                <a:solidFill>
                  <a:srgbClr val="2A3990"/>
                </a:solidFill>
                <a:latin typeface="Roboto"/>
                <a:ea typeface="Roboto"/>
                <a:cs typeface="Roboto"/>
                <a:sym typeface="Roboto"/>
              </a:rPr>
              <a:t>: For 2 point shooting percentage (2 points per shot)</a:t>
            </a:r>
            <a:endParaRPr sz="1200">
              <a:solidFill>
                <a:srgbClr val="2A3990"/>
              </a:solidFill>
              <a:latin typeface="Roboto"/>
              <a:ea typeface="Roboto"/>
              <a:cs typeface="Roboto"/>
              <a:sym typeface="Roboto"/>
            </a:endParaRPr>
          </a:p>
          <a:p>
            <a:pPr indent="0" lvl="0" marL="0" rtl="0" algn="l">
              <a:spcBef>
                <a:spcPts val="0"/>
              </a:spcBef>
              <a:spcAft>
                <a:spcPts val="0"/>
              </a:spcAft>
              <a:buNone/>
            </a:pPr>
            <a:r>
              <a:rPr lang="en" sz="1200">
                <a:solidFill>
                  <a:srgbClr val="2A3990"/>
                </a:solidFill>
                <a:latin typeface="Roboto"/>
                <a:ea typeface="Roboto"/>
                <a:cs typeface="Roboto"/>
                <a:sym typeface="Roboto"/>
              </a:rPr>
              <a:t>There is a moderate positive correlation with wins. (0.475080)</a:t>
            </a:r>
            <a:endParaRPr sz="1200">
              <a:solidFill>
                <a:srgbClr val="2A3990"/>
              </a:solidFill>
              <a:latin typeface="Roboto"/>
              <a:ea typeface="Roboto"/>
              <a:cs typeface="Roboto"/>
              <a:sym typeface="Roboto"/>
            </a:endParaRPr>
          </a:p>
          <a:p>
            <a:pPr indent="0" lvl="0" marL="0" rtl="0" algn="l">
              <a:spcBef>
                <a:spcPts val="0"/>
              </a:spcBef>
              <a:spcAft>
                <a:spcPts val="0"/>
              </a:spcAft>
              <a:buNone/>
            </a:pPr>
            <a:r>
              <a:t/>
            </a:r>
            <a:endParaRPr sz="1200">
              <a:solidFill>
                <a:srgbClr val="2A3990"/>
              </a:solidFill>
              <a:latin typeface="Roboto"/>
              <a:ea typeface="Roboto"/>
              <a:cs typeface="Roboto"/>
              <a:sym typeface="Roboto"/>
            </a:endParaRPr>
          </a:p>
          <a:p>
            <a:pPr indent="0" lvl="0" marL="0" rtl="0" algn="l">
              <a:spcBef>
                <a:spcPts val="0"/>
              </a:spcBef>
              <a:spcAft>
                <a:spcPts val="0"/>
              </a:spcAft>
              <a:buNone/>
            </a:pPr>
            <a:r>
              <a:rPr b="1" lang="en" sz="1200">
                <a:solidFill>
                  <a:srgbClr val="2A3990"/>
                </a:solidFill>
                <a:latin typeface="Roboto"/>
                <a:ea typeface="Roboto"/>
                <a:cs typeface="Roboto"/>
                <a:sym typeface="Roboto"/>
              </a:rPr>
              <a:t>FT%</a:t>
            </a:r>
            <a:r>
              <a:rPr lang="en" sz="1200">
                <a:solidFill>
                  <a:srgbClr val="2A3990"/>
                </a:solidFill>
                <a:latin typeface="Roboto"/>
                <a:ea typeface="Roboto"/>
                <a:cs typeface="Roboto"/>
                <a:sym typeface="Roboto"/>
              </a:rPr>
              <a:t>: free throw shooting percentage (1 point per shot) </a:t>
            </a:r>
            <a:endParaRPr sz="1200">
              <a:solidFill>
                <a:srgbClr val="2A3990"/>
              </a:solidFill>
              <a:latin typeface="Roboto"/>
              <a:ea typeface="Roboto"/>
              <a:cs typeface="Roboto"/>
              <a:sym typeface="Roboto"/>
            </a:endParaRPr>
          </a:p>
          <a:p>
            <a:pPr indent="0" lvl="0" marL="0" rtl="0" algn="l">
              <a:spcBef>
                <a:spcPts val="0"/>
              </a:spcBef>
              <a:spcAft>
                <a:spcPts val="0"/>
              </a:spcAft>
              <a:buNone/>
            </a:pPr>
            <a:r>
              <a:rPr lang="en" sz="1200">
                <a:solidFill>
                  <a:srgbClr val="2A3990"/>
                </a:solidFill>
                <a:latin typeface="Roboto"/>
                <a:ea typeface="Roboto"/>
                <a:cs typeface="Roboto"/>
                <a:sym typeface="Roboto"/>
              </a:rPr>
              <a:t>There is a slight positive correlation with wins. (0.188668)</a:t>
            </a:r>
            <a:endParaRPr sz="1200">
              <a:solidFill>
                <a:srgbClr val="2A3990"/>
              </a:solidFill>
              <a:latin typeface="Roboto"/>
              <a:ea typeface="Roboto"/>
              <a:cs typeface="Roboto"/>
              <a:sym typeface="Roboto"/>
            </a:endParaRPr>
          </a:p>
          <a:p>
            <a:pPr indent="0" lvl="0" marL="0" rtl="0" algn="l">
              <a:spcBef>
                <a:spcPts val="0"/>
              </a:spcBef>
              <a:spcAft>
                <a:spcPts val="0"/>
              </a:spcAft>
              <a:buNone/>
            </a:pPr>
            <a:r>
              <a:t/>
            </a:r>
            <a:endParaRPr sz="1200">
              <a:solidFill>
                <a:srgbClr val="2A3990"/>
              </a:solidFill>
              <a:latin typeface="Roboto"/>
              <a:ea typeface="Roboto"/>
              <a:cs typeface="Roboto"/>
              <a:sym typeface="Roboto"/>
            </a:endParaRPr>
          </a:p>
          <a:p>
            <a:pPr indent="0" lvl="0" marL="0" rtl="0" algn="l">
              <a:spcBef>
                <a:spcPts val="0"/>
              </a:spcBef>
              <a:spcAft>
                <a:spcPts val="0"/>
              </a:spcAft>
              <a:buNone/>
            </a:pPr>
            <a:r>
              <a:rPr lang="en" sz="1200">
                <a:solidFill>
                  <a:srgbClr val="2A3990"/>
                </a:solidFill>
                <a:latin typeface="Roboto"/>
                <a:ea typeface="Roboto"/>
                <a:cs typeface="Roboto"/>
                <a:sym typeface="Roboto"/>
              </a:rPr>
              <a:t>Out of all the shooting options, making 3 point shots clearly has the most significant influence on wins.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5983df7ba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5983df7ba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A3990"/>
                </a:solidFill>
                <a:latin typeface="Roboto"/>
                <a:ea typeface="Roboto"/>
                <a:cs typeface="Roboto"/>
                <a:sym typeface="Roboto"/>
              </a:rPr>
              <a:t>Next, we look at the effects of luxury tax on wins:</a:t>
            </a:r>
            <a:endParaRPr>
              <a:solidFill>
                <a:srgbClr val="2A399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2A3990"/>
                </a:solidFill>
                <a:latin typeface="Roboto"/>
                <a:ea typeface="Roboto"/>
                <a:cs typeface="Roboto"/>
                <a:sym typeface="Roboto"/>
              </a:rPr>
              <a:t>First, some backstory, </a:t>
            </a:r>
            <a:r>
              <a:rPr lang="en">
                <a:solidFill>
                  <a:srgbClr val="2A3990"/>
                </a:solidFill>
                <a:latin typeface="Roboto"/>
                <a:ea typeface="Roboto"/>
                <a:cs typeface="Roboto"/>
                <a:sym typeface="Roboto"/>
              </a:rPr>
              <a:t>Luxury tax is a punishment for teams who have a total team salary above the League’s soft salary cap. </a:t>
            </a:r>
            <a:endParaRPr>
              <a:solidFill>
                <a:srgbClr val="2A3990"/>
              </a:solidFill>
              <a:latin typeface="Roboto"/>
              <a:ea typeface="Roboto"/>
              <a:cs typeface="Roboto"/>
              <a:sym typeface="Roboto"/>
            </a:endParaRPr>
          </a:p>
          <a:p>
            <a:pPr indent="0" lvl="0" marL="0" rtl="0" algn="l">
              <a:spcBef>
                <a:spcPts val="0"/>
              </a:spcBef>
              <a:spcAft>
                <a:spcPts val="0"/>
              </a:spcAft>
              <a:buNone/>
            </a:pPr>
            <a:r>
              <a:t/>
            </a:r>
            <a:endParaRPr>
              <a:solidFill>
                <a:srgbClr val="2A3990"/>
              </a:solidFill>
              <a:latin typeface="Roboto"/>
              <a:ea typeface="Roboto"/>
              <a:cs typeface="Roboto"/>
              <a:sym typeface="Roboto"/>
            </a:endParaRPr>
          </a:p>
          <a:p>
            <a:pPr indent="0" lvl="0" marL="0" rtl="0" algn="l">
              <a:spcBef>
                <a:spcPts val="0"/>
              </a:spcBef>
              <a:spcAft>
                <a:spcPts val="0"/>
              </a:spcAft>
              <a:buNone/>
            </a:pPr>
            <a:r>
              <a:rPr lang="en">
                <a:solidFill>
                  <a:srgbClr val="2A3990"/>
                </a:solidFill>
                <a:latin typeface="Roboto"/>
                <a:ea typeface="Roboto"/>
                <a:cs typeface="Roboto"/>
                <a:sym typeface="Roboto"/>
              </a:rPr>
              <a:t>Our </a:t>
            </a:r>
            <a:r>
              <a:rPr lang="en">
                <a:solidFill>
                  <a:srgbClr val="2A3990"/>
                </a:solidFill>
                <a:latin typeface="Roboto"/>
                <a:ea typeface="Roboto"/>
                <a:cs typeface="Roboto"/>
                <a:sym typeface="Roboto"/>
              </a:rPr>
              <a:t>Luxury Tax variable is a binary variable indicating whether the team paid luxury tax or not.</a:t>
            </a:r>
            <a:endParaRPr>
              <a:solidFill>
                <a:srgbClr val="2A3990"/>
              </a:solidFill>
              <a:latin typeface="Roboto"/>
              <a:ea typeface="Roboto"/>
              <a:cs typeface="Roboto"/>
              <a:sym typeface="Roboto"/>
            </a:endParaRPr>
          </a:p>
          <a:p>
            <a:pPr indent="0" lvl="0" marL="0" rtl="0" algn="l">
              <a:spcBef>
                <a:spcPts val="0"/>
              </a:spcBef>
              <a:spcAft>
                <a:spcPts val="0"/>
              </a:spcAft>
              <a:buNone/>
            </a:pPr>
            <a:r>
              <a:rPr lang="en">
                <a:solidFill>
                  <a:srgbClr val="2A3990"/>
                </a:solidFill>
                <a:latin typeface="Roboto"/>
                <a:ea typeface="Roboto"/>
                <a:cs typeface="Roboto"/>
                <a:sym typeface="Roboto"/>
              </a:rPr>
              <a:t>We see a moderate positive correlation (</a:t>
            </a:r>
            <a:r>
              <a:rPr lang="en">
                <a:solidFill>
                  <a:srgbClr val="2A3990"/>
                </a:solidFill>
                <a:highlight>
                  <a:schemeClr val="lt1"/>
                </a:highlight>
                <a:latin typeface="Roboto"/>
                <a:ea typeface="Roboto"/>
                <a:cs typeface="Roboto"/>
                <a:sym typeface="Roboto"/>
              </a:rPr>
              <a:t>0.31626</a:t>
            </a:r>
            <a:r>
              <a:rPr lang="en">
                <a:solidFill>
                  <a:srgbClr val="2A3990"/>
                </a:solidFill>
                <a:latin typeface="Roboto"/>
                <a:ea typeface="Roboto"/>
                <a:cs typeface="Roboto"/>
                <a:sym typeface="Roboto"/>
              </a:rPr>
              <a:t>) between Luxury Tax and Wins. This means that teams who pay luxury tax are more likely to win games. This can be explained by the fact that high salaries are paid to better players, and better players contribute to more wins. A team with more of these elite players will most likely have a total salary above the soft cap and will be forced to pay luxury tax, but will be rewarded with wins. </a:t>
            </a:r>
            <a:endParaRPr>
              <a:solidFill>
                <a:srgbClr val="2A399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2A3990"/>
                </a:solidFill>
                <a:latin typeface="Roboto"/>
                <a:ea typeface="Roboto"/>
                <a:cs typeface="Roboto"/>
                <a:sym typeface="Roboto"/>
              </a:rPr>
              <a:t>In addition, we ran regression analysis on this binary variable, and found that teams who pay luxury tax, on average, are expected to win 10.7276 more games than teams who don’t. </a:t>
            </a:r>
            <a:endParaRPr>
              <a:solidFill>
                <a:srgbClr val="2A3990"/>
              </a:solidFill>
              <a:latin typeface="Roboto"/>
              <a:ea typeface="Roboto"/>
              <a:cs typeface="Roboto"/>
              <a:sym typeface="Roboto"/>
            </a:endParaRPr>
          </a:p>
          <a:p>
            <a:pPr indent="0" lvl="0" marL="0" rtl="0" algn="l">
              <a:spcBef>
                <a:spcPts val="0"/>
              </a:spcBef>
              <a:spcAft>
                <a:spcPts val="0"/>
              </a:spcAft>
              <a:buNone/>
            </a:pPr>
            <a:r>
              <a:t/>
            </a:r>
            <a:endParaRPr>
              <a:solidFill>
                <a:srgbClr val="2A3990"/>
              </a:solidFill>
              <a:latin typeface="Roboto"/>
              <a:ea typeface="Roboto"/>
              <a:cs typeface="Roboto"/>
              <a:sym typeface="Roboto"/>
            </a:endParaRPr>
          </a:p>
          <a:p>
            <a:pPr indent="0" lvl="0" marL="0" rtl="0" algn="l">
              <a:spcBef>
                <a:spcPts val="0"/>
              </a:spcBef>
              <a:spcAft>
                <a:spcPts val="0"/>
              </a:spcAft>
              <a:buNone/>
            </a:pPr>
            <a:r>
              <a:rPr lang="en">
                <a:solidFill>
                  <a:srgbClr val="2A3990"/>
                </a:solidFill>
                <a:latin typeface="Roboto"/>
                <a:ea typeface="Roboto"/>
                <a:cs typeface="Roboto"/>
                <a:sym typeface="Roboto"/>
              </a:rPr>
              <a:t>As for our Luxury Tax Amount variable, it indicates the total amount of luxury tax the team paid that year. Luxury tax is calculated via an incremental tax or bracket system. As an effort to promote fairness in the league by balancing teams with low and high capitals, tax amount increases with each increase in total salary paid to players. Luxury Tax payments are then redistributed across the league. </a:t>
            </a:r>
            <a:endParaRPr>
              <a:solidFill>
                <a:srgbClr val="2A3990"/>
              </a:solidFill>
              <a:latin typeface="Roboto"/>
              <a:ea typeface="Roboto"/>
              <a:cs typeface="Roboto"/>
              <a:sym typeface="Roboto"/>
            </a:endParaRPr>
          </a:p>
          <a:p>
            <a:pPr indent="0" lvl="0" marL="0" rtl="0" algn="l">
              <a:spcBef>
                <a:spcPts val="0"/>
              </a:spcBef>
              <a:spcAft>
                <a:spcPts val="0"/>
              </a:spcAft>
              <a:buNone/>
            </a:pPr>
            <a:r>
              <a:rPr lang="en">
                <a:solidFill>
                  <a:srgbClr val="2A3990"/>
                </a:solidFill>
                <a:latin typeface="Roboto"/>
                <a:ea typeface="Roboto"/>
                <a:cs typeface="Roboto"/>
                <a:sym typeface="Roboto"/>
              </a:rPr>
              <a:t>We see a slight positive correlation (</a:t>
            </a:r>
            <a:r>
              <a:rPr lang="en">
                <a:solidFill>
                  <a:srgbClr val="2A3990"/>
                </a:solidFill>
                <a:highlight>
                  <a:schemeClr val="lt1"/>
                </a:highlight>
                <a:latin typeface="Roboto"/>
                <a:ea typeface="Roboto"/>
                <a:cs typeface="Roboto"/>
                <a:sym typeface="Roboto"/>
              </a:rPr>
              <a:t>0.083343</a:t>
            </a:r>
            <a:r>
              <a:rPr lang="en">
                <a:solidFill>
                  <a:srgbClr val="2A3990"/>
                </a:solidFill>
                <a:latin typeface="Roboto"/>
                <a:ea typeface="Roboto"/>
                <a:cs typeface="Roboto"/>
                <a:sym typeface="Roboto"/>
              </a:rPr>
              <a:t>) between Luxury Tax Amount and Wins. This means that as teams spend more into the luxury tax, they are slightly more likely to win games. </a:t>
            </a:r>
            <a:endParaRPr>
              <a:solidFill>
                <a:srgbClr val="2A3990"/>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7950477a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7950477a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explores the effects of ticket related variables on wins: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a:t>
            </a:r>
            <a:r>
              <a:rPr b="1" lang="en" sz="1400">
                <a:solidFill>
                  <a:srgbClr val="2A3990"/>
                </a:solidFill>
                <a:latin typeface="Roboto"/>
                <a:ea typeface="Roboto"/>
                <a:cs typeface="Roboto"/>
                <a:sym typeface="Roboto"/>
              </a:rPr>
              <a:t>Average Ticket Price</a:t>
            </a:r>
            <a:r>
              <a:rPr lang="en" sz="1400">
                <a:solidFill>
                  <a:srgbClr val="2A3990"/>
                </a:solidFill>
                <a:latin typeface="Roboto"/>
                <a:ea typeface="Roboto"/>
                <a:cs typeface="Roboto"/>
                <a:sym typeface="Roboto"/>
              </a:rPr>
              <a:t>. Average ticket price means the Average resale ticket price for a seat in the team's stadium</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There is a slight positive correlation between Average Ticket Price (</a:t>
            </a:r>
            <a:r>
              <a:rPr lang="en" sz="1400">
                <a:solidFill>
                  <a:srgbClr val="2A3990"/>
                </a:solidFill>
                <a:highlight>
                  <a:schemeClr val="lt1"/>
                </a:highlight>
              </a:rPr>
              <a:t>0.161796</a:t>
            </a:r>
            <a:r>
              <a:rPr lang="en" sz="1400">
                <a:solidFill>
                  <a:srgbClr val="2A3990"/>
                </a:solidFill>
                <a:latin typeface="Roboto"/>
                <a:ea typeface="Roboto"/>
                <a:cs typeface="Roboto"/>
                <a:sym typeface="Roboto"/>
              </a:rPr>
              <a:t>) and Wins. </a:t>
            </a:r>
            <a:endParaRPr sz="1400">
              <a:solidFill>
                <a:srgbClr val="2A3990"/>
              </a:solidFill>
              <a:latin typeface="Roboto"/>
              <a:ea typeface="Roboto"/>
              <a:cs typeface="Roboto"/>
              <a:sym typeface="Roboto"/>
            </a:endParaRPr>
          </a:p>
          <a:p>
            <a:pPr indent="0" lvl="0" marL="0" rtl="0" algn="l">
              <a:spcBef>
                <a:spcPts val="0"/>
              </a:spcBef>
              <a:spcAft>
                <a:spcPts val="0"/>
              </a:spcAft>
              <a:buNone/>
            </a:pPr>
            <a:r>
              <a:t/>
            </a:r>
            <a:endParaRPr b="1" sz="1400">
              <a:solidFill>
                <a:srgbClr val="2A3990"/>
              </a:solidFill>
              <a:latin typeface="Roboto"/>
              <a:ea typeface="Roboto"/>
              <a:cs typeface="Roboto"/>
              <a:sym typeface="Roboto"/>
            </a:endParaRPr>
          </a:p>
          <a:p>
            <a:pPr indent="0" lvl="0" marL="0" rtl="0" algn="l">
              <a:spcBef>
                <a:spcPts val="0"/>
              </a:spcBef>
              <a:spcAft>
                <a:spcPts val="0"/>
              </a:spcAft>
              <a:buNone/>
            </a:pPr>
            <a:r>
              <a:rPr b="1" lang="en" sz="1400">
                <a:solidFill>
                  <a:srgbClr val="2A3990"/>
                </a:solidFill>
                <a:latin typeface="Roboto"/>
                <a:ea typeface="Roboto"/>
                <a:cs typeface="Roboto"/>
                <a:sym typeface="Roboto"/>
              </a:rPr>
              <a:t>Second, Tickets Sold</a:t>
            </a:r>
            <a:r>
              <a:rPr lang="en" sz="1400">
                <a:solidFill>
                  <a:srgbClr val="2A3990"/>
                </a:solidFill>
                <a:latin typeface="Roboto"/>
                <a:ea typeface="Roboto"/>
                <a:cs typeface="Roboto"/>
                <a:sym typeface="Roboto"/>
              </a:rPr>
              <a:t>, which are Total tickets sold for all games </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There is a slight positive correlation (0.214550) between Tickets Sold and Wins. </a:t>
            </a:r>
            <a:endParaRPr sz="1400">
              <a:solidFill>
                <a:srgbClr val="2A3990"/>
              </a:solidFill>
              <a:latin typeface="Roboto"/>
              <a:ea typeface="Roboto"/>
              <a:cs typeface="Roboto"/>
              <a:sym typeface="Roboto"/>
            </a:endParaRPr>
          </a:p>
          <a:p>
            <a:pPr indent="0" lvl="0" marL="0" rtl="0" algn="l">
              <a:spcBef>
                <a:spcPts val="0"/>
              </a:spcBef>
              <a:spcAft>
                <a:spcPts val="0"/>
              </a:spcAft>
              <a:buNone/>
            </a:pPr>
            <a:r>
              <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Hence, we can infer that as teams win more games, the viewing experience becomes more attractive, and the demand to watch a team grows, total tickets sold will increase and the franchise can respond by increasing ticket prices. </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5983df7b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5983df7b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slide, we look at total team salary and wins: </a:t>
            </a:r>
            <a:endParaRPr/>
          </a:p>
          <a:p>
            <a:pPr indent="0" lvl="0" marL="0" rtl="0" algn="l">
              <a:spcBef>
                <a:spcPts val="0"/>
              </a:spcBef>
              <a:spcAft>
                <a:spcPts val="0"/>
              </a:spcAft>
              <a:buNone/>
            </a:pPr>
            <a:r>
              <a:rPr b="1" lang="en" sz="1400">
                <a:solidFill>
                  <a:srgbClr val="2A3990"/>
                </a:solidFill>
                <a:latin typeface="Roboto"/>
                <a:ea typeface="Roboto"/>
                <a:cs typeface="Roboto"/>
                <a:sym typeface="Roboto"/>
              </a:rPr>
              <a:t>Total Team Salary</a:t>
            </a:r>
            <a:r>
              <a:rPr lang="en" sz="1400">
                <a:solidFill>
                  <a:srgbClr val="2A3990"/>
                </a:solidFill>
                <a:latin typeface="Roboto"/>
                <a:ea typeface="Roboto"/>
                <a:cs typeface="Roboto"/>
                <a:sym typeface="Roboto"/>
              </a:rPr>
              <a:t> is the Total combined salaries of all players on the team</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There is a slight positive correlation (</a:t>
            </a:r>
            <a:r>
              <a:rPr lang="en" sz="1400">
                <a:solidFill>
                  <a:srgbClr val="2A3990"/>
                </a:solidFill>
                <a:highlight>
                  <a:schemeClr val="lt1"/>
                </a:highlight>
              </a:rPr>
              <a:t>0.145943</a:t>
            </a:r>
            <a:r>
              <a:rPr lang="en" sz="1400">
                <a:solidFill>
                  <a:srgbClr val="2A3990"/>
                </a:solidFill>
                <a:latin typeface="Roboto"/>
                <a:ea typeface="Roboto"/>
                <a:cs typeface="Roboto"/>
                <a:sym typeface="Roboto"/>
              </a:rPr>
              <a:t>) between Total Team Salary and Wins, meaning as teams pay more for better or more valuable players, they are more likely to win games as a result of them.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5983df7b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5983df7b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A3990"/>
                </a:solidFill>
                <a:latin typeface="Roboto"/>
                <a:ea typeface="Roboto"/>
                <a:cs typeface="Roboto"/>
                <a:sym typeface="Roboto"/>
              </a:rPr>
              <a:t>This graph shows the relative amount of wins for each team based on their geographic location, for each season. </a:t>
            </a:r>
            <a:endParaRPr sz="1300">
              <a:solidFill>
                <a:srgbClr val="2A3990"/>
              </a:solidFill>
              <a:latin typeface="Roboto"/>
              <a:ea typeface="Roboto"/>
              <a:cs typeface="Roboto"/>
              <a:sym typeface="Roboto"/>
            </a:endParaRPr>
          </a:p>
          <a:p>
            <a:pPr indent="0" lvl="0" marL="0" rtl="0" algn="l">
              <a:spcBef>
                <a:spcPts val="0"/>
              </a:spcBef>
              <a:spcAft>
                <a:spcPts val="0"/>
              </a:spcAft>
              <a:buNone/>
            </a:pPr>
            <a:r>
              <a:rPr lang="en" sz="1300">
                <a:solidFill>
                  <a:srgbClr val="2A3990"/>
                </a:solidFill>
                <a:latin typeface="Roboto"/>
                <a:ea typeface="Roboto"/>
                <a:cs typeface="Roboto"/>
                <a:sym typeface="Roboto"/>
              </a:rPr>
              <a:t>To analyze the effect of location, we created a dummy variable for the two conference (Eastern = 0, Western= 1). </a:t>
            </a:r>
            <a:endParaRPr sz="1300">
              <a:solidFill>
                <a:srgbClr val="2A3990"/>
              </a:solidFill>
              <a:latin typeface="Roboto"/>
              <a:ea typeface="Roboto"/>
              <a:cs typeface="Roboto"/>
              <a:sym typeface="Roboto"/>
            </a:endParaRPr>
          </a:p>
          <a:p>
            <a:pPr indent="0" lvl="0" marL="0" rtl="0" algn="l">
              <a:spcBef>
                <a:spcPts val="0"/>
              </a:spcBef>
              <a:spcAft>
                <a:spcPts val="0"/>
              </a:spcAft>
              <a:buNone/>
            </a:pPr>
            <a:r>
              <a:rPr lang="en" sz="1300">
                <a:solidFill>
                  <a:srgbClr val="2A3990"/>
                </a:solidFill>
                <a:latin typeface="Roboto"/>
                <a:ea typeface="Roboto"/>
                <a:cs typeface="Roboto"/>
                <a:sym typeface="Roboto"/>
              </a:rPr>
              <a:t>We can see that if a team is in the Western Conference (or located in Western US), they will have an expected 3.5524 more Wins than if they were in the Eastern Conference (or located in the Eastern US). This value is significant at the alpha=.05 level. This indicates that it is harder for teams in the Western Conference to make it to the playoffs, as they need more wins to qualify for a spot, when compared to their eastern counterparts. </a:t>
            </a:r>
            <a:endParaRPr sz="1400">
              <a:solidFill>
                <a:srgbClr val="2A3990"/>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5983df7ba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5983df7ba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A3990"/>
                </a:solidFill>
                <a:latin typeface="Roboto"/>
                <a:ea typeface="Roboto"/>
                <a:cs typeface="Roboto"/>
                <a:sym typeface="Roboto"/>
              </a:rPr>
              <a:t>For this slide, we look at the effects of total revenue and franchise valuation on wins: </a:t>
            </a:r>
            <a:endParaRPr b="1" sz="1200">
              <a:solidFill>
                <a:srgbClr val="2A3990"/>
              </a:solidFill>
              <a:latin typeface="Roboto"/>
              <a:ea typeface="Roboto"/>
              <a:cs typeface="Roboto"/>
              <a:sym typeface="Roboto"/>
            </a:endParaRPr>
          </a:p>
          <a:p>
            <a:pPr indent="0" lvl="0" marL="0" rtl="0" algn="l">
              <a:spcBef>
                <a:spcPts val="0"/>
              </a:spcBef>
              <a:spcAft>
                <a:spcPts val="0"/>
              </a:spcAft>
              <a:buNone/>
            </a:pPr>
            <a:r>
              <a:t/>
            </a:r>
            <a:endParaRPr b="1" sz="1200">
              <a:solidFill>
                <a:srgbClr val="2A3990"/>
              </a:solidFill>
              <a:latin typeface="Roboto"/>
              <a:ea typeface="Roboto"/>
              <a:cs typeface="Roboto"/>
              <a:sym typeface="Roboto"/>
            </a:endParaRPr>
          </a:p>
          <a:p>
            <a:pPr indent="0" lvl="0" marL="0" rtl="0" algn="l">
              <a:spcBef>
                <a:spcPts val="0"/>
              </a:spcBef>
              <a:spcAft>
                <a:spcPts val="0"/>
              </a:spcAft>
              <a:buNone/>
            </a:pPr>
            <a:r>
              <a:rPr b="1" lang="en" sz="1200">
                <a:solidFill>
                  <a:srgbClr val="2A3990"/>
                </a:solidFill>
                <a:latin typeface="Roboto"/>
                <a:ea typeface="Roboto"/>
                <a:cs typeface="Roboto"/>
                <a:sym typeface="Roboto"/>
              </a:rPr>
              <a:t>Total Revenue</a:t>
            </a:r>
            <a:r>
              <a:rPr lang="en" sz="1200">
                <a:solidFill>
                  <a:srgbClr val="2A3990"/>
                </a:solidFill>
                <a:latin typeface="Roboto"/>
                <a:ea typeface="Roboto"/>
                <a:cs typeface="Roboto"/>
                <a:sym typeface="Roboto"/>
              </a:rPr>
              <a:t>: Total revenue for that team in that year (from all revenue sources)</a:t>
            </a:r>
            <a:endParaRPr sz="1200">
              <a:solidFill>
                <a:srgbClr val="2A3990"/>
              </a:solidFill>
              <a:latin typeface="Roboto"/>
              <a:ea typeface="Roboto"/>
              <a:cs typeface="Roboto"/>
              <a:sym typeface="Roboto"/>
            </a:endParaRPr>
          </a:p>
          <a:p>
            <a:pPr indent="0" lvl="0" marL="0" rtl="0" algn="l">
              <a:spcBef>
                <a:spcPts val="0"/>
              </a:spcBef>
              <a:spcAft>
                <a:spcPts val="0"/>
              </a:spcAft>
              <a:buNone/>
            </a:pPr>
            <a:r>
              <a:rPr lang="en" sz="1200">
                <a:solidFill>
                  <a:srgbClr val="2A3990"/>
                </a:solidFill>
                <a:latin typeface="Roboto"/>
                <a:ea typeface="Roboto"/>
                <a:cs typeface="Roboto"/>
                <a:sym typeface="Roboto"/>
              </a:rPr>
              <a:t>There is a slight negative correlation between Total Revenue and Wins (</a:t>
            </a:r>
            <a:r>
              <a:rPr lang="en" sz="1200">
                <a:solidFill>
                  <a:srgbClr val="2A3990"/>
                </a:solidFill>
              </a:rPr>
              <a:t>-0.011488</a:t>
            </a:r>
            <a:r>
              <a:rPr lang="en" sz="1200">
                <a:solidFill>
                  <a:srgbClr val="2A3990"/>
                </a:solidFill>
                <a:latin typeface="Roboto"/>
                <a:ea typeface="Roboto"/>
                <a:cs typeface="Roboto"/>
                <a:sym typeface="Roboto"/>
              </a:rPr>
              <a:t>). </a:t>
            </a:r>
            <a:endParaRPr sz="1200">
              <a:solidFill>
                <a:srgbClr val="2A3990"/>
              </a:solidFill>
              <a:latin typeface="Roboto"/>
              <a:ea typeface="Roboto"/>
              <a:cs typeface="Roboto"/>
              <a:sym typeface="Roboto"/>
            </a:endParaRPr>
          </a:p>
          <a:p>
            <a:pPr indent="0" lvl="0" marL="0" rtl="0" algn="l">
              <a:spcBef>
                <a:spcPts val="0"/>
              </a:spcBef>
              <a:spcAft>
                <a:spcPts val="0"/>
              </a:spcAft>
              <a:buNone/>
            </a:pPr>
            <a:r>
              <a:t/>
            </a:r>
            <a:endParaRPr b="1" sz="1200">
              <a:solidFill>
                <a:srgbClr val="2A3990"/>
              </a:solidFill>
              <a:latin typeface="Roboto"/>
              <a:ea typeface="Roboto"/>
              <a:cs typeface="Roboto"/>
              <a:sym typeface="Roboto"/>
            </a:endParaRPr>
          </a:p>
          <a:p>
            <a:pPr indent="0" lvl="0" marL="0" rtl="0" algn="l">
              <a:spcBef>
                <a:spcPts val="0"/>
              </a:spcBef>
              <a:spcAft>
                <a:spcPts val="0"/>
              </a:spcAft>
              <a:buNone/>
            </a:pPr>
            <a:r>
              <a:rPr b="1" lang="en" sz="1200">
                <a:solidFill>
                  <a:srgbClr val="2A3990"/>
                </a:solidFill>
                <a:latin typeface="Roboto"/>
                <a:ea typeface="Roboto"/>
                <a:cs typeface="Roboto"/>
                <a:sym typeface="Roboto"/>
              </a:rPr>
              <a:t>Franchise Valuation</a:t>
            </a:r>
            <a:r>
              <a:rPr lang="en" sz="1200">
                <a:solidFill>
                  <a:srgbClr val="2A3990"/>
                </a:solidFill>
                <a:latin typeface="Roboto"/>
                <a:ea typeface="Roboto"/>
                <a:cs typeface="Roboto"/>
                <a:sym typeface="Roboto"/>
              </a:rPr>
              <a:t>: Valuation of the team/franchise at end of that year </a:t>
            </a:r>
            <a:endParaRPr sz="1200">
              <a:solidFill>
                <a:srgbClr val="2A3990"/>
              </a:solidFill>
              <a:latin typeface="Roboto"/>
              <a:ea typeface="Roboto"/>
              <a:cs typeface="Roboto"/>
              <a:sym typeface="Roboto"/>
            </a:endParaRPr>
          </a:p>
          <a:p>
            <a:pPr indent="0" lvl="0" marL="0" rtl="0" algn="l">
              <a:spcBef>
                <a:spcPts val="0"/>
              </a:spcBef>
              <a:spcAft>
                <a:spcPts val="0"/>
              </a:spcAft>
              <a:buNone/>
            </a:pPr>
            <a:r>
              <a:rPr lang="en" sz="1200">
                <a:solidFill>
                  <a:srgbClr val="2A3990"/>
                </a:solidFill>
                <a:latin typeface="Roboto"/>
                <a:ea typeface="Roboto"/>
                <a:cs typeface="Roboto"/>
                <a:sym typeface="Roboto"/>
              </a:rPr>
              <a:t>There is a slight negative correlation between Franchise Valuation and Wins (-0.104385).</a:t>
            </a:r>
            <a:endParaRPr sz="1200">
              <a:solidFill>
                <a:srgbClr val="2A399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776455ec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776455ec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A3990"/>
                </a:solidFill>
                <a:latin typeface="Roboto"/>
                <a:ea typeface="Roboto"/>
                <a:cs typeface="Roboto"/>
                <a:sym typeface="Roboto"/>
              </a:rPr>
              <a:t>Both of these negative correlations can be attributed to the phenomenon of all major sports leagues: Legacy Teams and Team Locations. Teams with a history of success and notoriety, or simply those located in a major city will skew these values because of their natural allure and appeal. Such as the New York Knicks and the Los Angeles Lakers. </a:t>
            </a:r>
            <a:endParaRPr sz="1200">
              <a:solidFill>
                <a:srgbClr val="2A3990"/>
              </a:solidFill>
              <a:latin typeface="Roboto"/>
              <a:ea typeface="Roboto"/>
              <a:cs typeface="Roboto"/>
              <a:sym typeface="Roboto"/>
            </a:endParaRPr>
          </a:p>
          <a:p>
            <a:pPr indent="0" lvl="0" marL="0" rtl="0" algn="l">
              <a:spcBef>
                <a:spcPts val="0"/>
              </a:spcBef>
              <a:spcAft>
                <a:spcPts val="0"/>
              </a:spcAft>
              <a:buNone/>
            </a:pPr>
            <a:r>
              <a:t/>
            </a:r>
            <a:endParaRPr sz="1200">
              <a:solidFill>
                <a:srgbClr val="2A399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A3990"/>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5983df7ba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5983df7ba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explores the relation of social media followers on wins: </a:t>
            </a:r>
            <a:endParaRPr/>
          </a:p>
          <a:p>
            <a:pPr indent="0" lvl="0" marL="0" rtl="0" algn="l">
              <a:spcBef>
                <a:spcPts val="0"/>
              </a:spcBef>
              <a:spcAft>
                <a:spcPts val="0"/>
              </a:spcAft>
              <a:buNone/>
            </a:pPr>
            <a:r>
              <a:rPr lang="en">
                <a:solidFill>
                  <a:srgbClr val="2A3990"/>
                </a:solidFill>
                <a:latin typeface="Roboto"/>
                <a:ea typeface="Roboto"/>
                <a:cs typeface="Roboto"/>
                <a:sym typeface="Roboto"/>
              </a:rPr>
              <a:t>Facebook/Twitter Followers: the amount of followers for each team at the end of the year (for each respective social media platform). </a:t>
            </a:r>
            <a:endParaRPr>
              <a:solidFill>
                <a:srgbClr val="2A3990"/>
              </a:solidFill>
              <a:latin typeface="Roboto"/>
              <a:ea typeface="Roboto"/>
              <a:cs typeface="Roboto"/>
              <a:sym typeface="Roboto"/>
            </a:endParaRPr>
          </a:p>
          <a:p>
            <a:pPr indent="0" lvl="0" marL="0" rtl="0" algn="l">
              <a:spcBef>
                <a:spcPts val="0"/>
              </a:spcBef>
              <a:spcAft>
                <a:spcPts val="0"/>
              </a:spcAft>
              <a:buNone/>
            </a:pPr>
            <a:r>
              <a:rPr lang="en">
                <a:solidFill>
                  <a:srgbClr val="2A3990"/>
                </a:solidFill>
                <a:latin typeface="Roboto"/>
                <a:ea typeface="Roboto"/>
                <a:cs typeface="Roboto"/>
                <a:sym typeface="Roboto"/>
              </a:rPr>
              <a:t>We see that the trend between total wins and the number of social media followers on each platform has slight negative correlation.</a:t>
            </a:r>
            <a:endParaRPr>
              <a:solidFill>
                <a:srgbClr val="2A3990"/>
              </a:solidFill>
              <a:latin typeface="Roboto"/>
              <a:ea typeface="Roboto"/>
              <a:cs typeface="Roboto"/>
              <a:sym typeface="Roboto"/>
            </a:endParaRPr>
          </a:p>
          <a:p>
            <a:pPr indent="-298450" lvl="1" marL="914400" rtl="0" algn="l">
              <a:spcBef>
                <a:spcPts val="0"/>
              </a:spcBef>
              <a:spcAft>
                <a:spcPts val="0"/>
              </a:spcAft>
              <a:buClr>
                <a:srgbClr val="2A3990"/>
              </a:buClr>
              <a:buSzPts val="1100"/>
              <a:buFont typeface="Roboto"/>
              <a:buChar char="○"/>
            </a:pPr>
            <a:r>
              <a:rPr lang="en">
                <a:solidFill>
                  <a:srgbClr val="2A3990"/>
                </a:solidFill>
                <a:latin typeface="Roboto"/>
                <a:ea typeface="Roboto"/>
                <a:cs typeface="Roboto"/>
                <a:sym typeface="Roboto"/>
              </a:rPr>
              <a:t>Facebook : </a:t>
            </a:r>
            <a:r>
              <a:rPr lang="en">
                <a:solidFill>
                  <a:srgbClr val="2A3990"/>
                </a:solidFill>
                <a:highlight>
                  <a:schemeClr val="lt1"/>
                </a:highlight>
                <a:latin typeface="Roboto"/>
                <a:ea typeface="Roboto"/>
                <a:cs typeface="Roboto"/>
                <a:sym typeface="Roboto"/>
              </a:rPr>
              <a:t>-0.064933</a:t>
            </a:r>
            <a:endParaRPr>
              <a:solidFill>
                <a:srgbClr val="2A3990"/>
              </a:solidFill>
              <a:highlight>
                <a:schemeClr val="lt1"/>
              </a:highlight>
              <a:latin typeface="Roboto"/>
              <a:ea typeface="Roboto"/>
              <a:cs typeface="Roboto"/>
              <a:sym typeface="Roboto"/>
            </a:endParaRPr>
          </a:p>
          <a:p>
            <a:pPr indent="-298450" lvl="1" marL="914400" rtl="0" algn="l">
              <a:spcBef>
                <a:spcPts val="0"/>
              </a:spcBef>
              <a:spcAft>
                <a:spcPts val="0"/>
              </a:spcAft>
              <a:buClr>
                <a:srgbClr val="2A3990"/>
              </a:buClr>
              <a:buSzPts val="1100"/>
              <a:buFont typeface="Roboto"/>
              <a:buChar char="○"/>
            </a:pPr>
            <a:r>
              <a:rPr lang="en">
                <a:solidFill>
                  <a:srgbClr val="2A3990"/>
                </a:solidFill>
                <a:highlight>
                  <a:schemeClr val="lt1"/>
                </a:highlight>
                <a:latin typeface="Roboto"/>
                <a:ea typeface="Roboto"/>
                <a:cs typeface="Roboto"/>
                <a:sym typeface="Roboto"/>
              </a:rPr>
              <a:t>Twitter : </a:t>
            </a:r>
            <a:r>
              <a:rPr lang="en">
                <a:solidFill>
                  <a:srgbClr val="2A3990"/>
                </a:solidFill>
                <a:latin typeface="Roboto"/>
                <a:ea typeface="Roboto"/>
                <a:cs typeface="Roboto"/>
                <a:sym typeface="Roboto"/>
              </a:rPr>
              <a:t>-0.042298</a:t>
            </a:r>
            <a:endParaRPr>
              <a:solidFill>
                <a:srgbClr val="2A3990"/>
              </a:solidFill>
              <a:latin typeface="Roboto"/>
              <a:ea typeface="Roboto"/>
              <a:cs typeface="Roboto"/>
              <a:sym typeface="Roboto"/>
            </a:endParaRPr>
          </a:p>
          <a:p>
            <a:pPr indent="-298450" lvl="1" marL="914400" rtl="0" algn="l">
              <a:spcBef>
                <a:spcPts val="0"/>
              </a:spcBef>
              <a:spcAft>
                <a:spcPts val="0"/>
              </a:spcAft>
              <a:buClr>
                <a:srgbClr val="2A3990"/>
              </a:buClr>
              <a:buSzPts val="1100"/>
              <a:buFont typeface="Roboto"/>
              <a:buChar char="○"/>
            </a:pPr>
            <a:r>
              <a:rPr lang="en">
                <a:solidFill>
                  <a:srgbClr val="2A3990"/>
                </a:solidFill>
                <a:latin typeface="Roboto"/>
                <a:ea typeface="Roboto"/>
                <a:cs typeface="Roboto"/>
                <a:sym typeface="Roboto"/>
              </a:rPr>
              <a:t>This can also be explained by the legacy phenomenon of team sports. Teams with significant legacy and history will skew this data. An example of an outlier in this case is the Chicago Bulls, who are living off the legacy of Michael Jordan.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5983df7ba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5983df7ba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slide we see the relations between attendance per game and wins: </a:t>
            </a:r>
            <a:endParaRPr/>
          </a:p>
          <a:p>
            <a:pPr indent="0" lvl="0" marL="0" rtl="0" algn="l">
              <a:spcBef>
                <a:spcPts val="0"/>
              </a:spcBef>
              <a:spcAft>
                <a:spcPts val="0"/>
              </a:spcAft>
              <a:buNone/>
            </a:pPr>
            <a:r>
              <a:rPr lang="en"/>
              <a:t>Attendance per game is the </a:t>
            </a:r>
            <a:r>
              <a:rPr lang="en">
                <a:solidFill>
                  <a:srgbClr val="2A3990"/>
                </a:solidFill>
                <a:latin typeface="Roboto"/>
                <a:ea typeface="Roboto"/>
                <a:cs typeface="Roboto"/>
                <a:sym typeface="Roboto"/>
              </a:rPr>
              <a:t>Average stadium attendance per game </a:t>
            </a:r>
            <a:endParaRPr>
              <a:solidFill>
                <a:srgbClr val="2A3990"/>
              </a:solidFill>
              <a:latin typeface="Roboto"/>
              <a:ea typeface="Roboto"/>
              <a:cs typeface="Roboto"/>
              <a:sym typeface="Roboto"/>
            </a:endParaRPr>
          </a:p>
          <a:p>
            <a:pPr indent="0" lvl="0" marL="0" rtl="0" algn="l">
              <a:spcBef>
                <a:spcPts val="0"/>
              </a:spcBef>
              <a:spcAft>
                <a:spcPts val="0"/>
              </a:spcAft>
              <a:buNone/>
            </a:pPr>
            <a:r>
              <a:rPr lang="en">
                <a:solidFill>
                  <a:srgbClr val="2A3990"/>
                </a:solidFill>
                <a:latin typeface="Roboto"/>
                <a:ea typeface="Roboto"/>
                <a:cs typeface="Roboto"/>
                <a:sym typeface="Roboto"/>
              </a:rPr>
              <a:t>We see a moderate positive correlation (0.425667). This can logically be explained by the fact that fans want to watch their team win, and will fill more seats in the stadium as winning improves. </a:t>
            </a:r>
            <a:endParaRPr>
              <a:solidFill>
                <a:srgbClr val="2A3990"/>
              </a:solidFill>
              <a:latin typeface="Roboto"/>
              <a:ea typeface="Roboto"/>
              <a:cs typeface="Roboto"/>
              <a:sym typeface="Roboto"/>
            </a:endParaRPr>
          </a:p>
          <a:p>
            <a:pPr indent="0" lvl="0" marL="0" rtl="0" algn="l">
              <a:spcBef>
                <a:spcPts val="0"/>
              </a:spcBef>
              <a:spcAft>
                <a:spcPts val="0"/>
              </a:spcAft>
              <a:buNone/>
            </a:pPr>
            <a:r>
              <a:rPr lang="en">
                <a:solidFill>
                  <a:srgbClr val="2A3990"/>
                </a:solidFill>
                <a:latin typeface="Roboto"/>
                <a:ea typeface="Roboto"/>
                <a:cs typeface="Roboto"/>
                <a:sym typeface="Roboto"/>
              </a:rPr>
              <a:t>Another explanation could be home court advantage, when fan attendance is high, it can have a major role in boosting player morale and can contribute to better plays on the court, and thus, more wins. </a:t>
            </a:r>
            <a:endParaRPr>
              <a:solidFill>
                <a:srgbClr val="2A399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with our abstract, our project focuses on analyzing the effects that Play-Related and Non-Play-Related Variables have on NBA Team wins. </a:t>
            </a:r>
            <a:endParaRPr/>
          </a:p>
          <a:p>
            <a:pPr indent="0" lvl="0" marL="0" rtl="0" algn="l">
              <a:spcBef>
                <a:spcPts val="0"/>
              </a:spcBef>
              <a:spcAft>
                <a:spcPts val="0"/>
              </a:spcAft>
              <a:buNone/>
            </a:pPr>
            <a:r>
              <a:rPr lang="en"/>
              <a:t>Play-Related variables are defined as team statistics recorded on court during games, such as Rebounds or 3 Point Shooting Percentages </a:t>
            </a:r>
            <a:endParaRPr/>
          </a:p>
          <a:p>
            <a:pPr indent="0" lvl="0" marL="0" rtl="0" algn="l">
              <a:spcBef>
                <a:spcPts val="0"/>
              </a:spcBef>
              <a:spcAft>
                <a:spcPts val="0"/>
              </a:spcAft>
              <a:buNone/>
            </a:pPr>
            <a:r>
              <a:rPr lang="en"/>
              <a:t>Non-P</a:t>
            </a:r>
            <a:r>
              <a:rPr lang="en"/>
              <a:t>lat Related Variables, on the other hand, are defined as statistics recorded outside of courts, including Ticket sold or total team salary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400">
                <a:solidFill>
                  <a:srgbClr val="2A3990"/>
                </a:solidFill>
                <a:latin typeface="Roboto"/>
                <a:ea typeface="Roboto"/>
                <a:cs typeface="Roboto"/>
                <a:sym typeface="Roboto"/>
              </a:rPr>
              <a:t>As for our goal, our goal is to provide NBA executives and Team managers with specific advices or suggestions on ways to improve their total team wins.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5983df7ba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5983df7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73a4d16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73a4d16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73a4d16f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73a4d16f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73a4d16f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73a4d16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73a4d16f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73a4d16f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73a4d16f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73a4d16f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 of displaying these two graphs is to show the users which variables show up once, twice, or not at all and to compare the </a:t>
            </a:r>
            <a:r>
              <a:rPr lang="en"/>
              <a:t>magnitude of their effect on wins for both the group of just the winningest teams and for the group of all teams combined.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73a4d16f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73a4d16f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 of this was to segment non-play-related variables from play-related </a:t>
            </a:r>
            <a:r>
              <a:rPr lang="en"/>
              <a:t>variables</a:t>
            </a: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73a4d16f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73a4d16f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73a4d16f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73a4d16f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73a4d16f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73a4d16f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73a4d18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73a4d180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 introduction to our project, we would like to start by answering two questions: </a:t>
            </a:r>
            <a:endParaRPr/>
          </a:p>
          <a:p>
            <a:pPr indent="0" lvl="0" marL="0" rtl="0" algn="l">
              <a:spcBef>
                <a:spcPts val="0"/>
              </a:spcBef>
              <a:spcAft>
                <a:spcPts val="0"/>
              </a:spcAft>
              <a:buNone/>
            </a:pPr>
            <a:r>
              <a:rPr lang="en"/>
              <a:t>First, why is our topic important? Since </a:t>
            </a:r>
            <a:r>
              <a:rPr lang="en">
                <a:solidFill>
                  <a:schemeClr val="dk1"/>
                </a:solidFill>
              </a:rPr>
              <a:t>Wins is one of the most important measures of team success in any professional sports league, improving wins would be greatly beneficial.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40015"/>
              </a:lnSpc>
              <a:spcBef>
                <a:spcPts val="0"/>
              </a:spcBef>
              <a:spcAft>
                <a:spcPts val="0"/>
              </a:spcAft>
              <a:buNone/>
            </a:pPr>
            <a:r>
              <a:rPr lang="en">
                <a:solidFill>
                  <a:schemeClr val="dk1"/>
                </a:solidFill>
              </a:rPr>
              <a:t>Second, why are wins important? Wins can contribute to more than just monetary gains, such as Ticket and Jersey Sales, it can generate Social Influence and Reputational gains, such as more social media followers, more television revenue, more primetime games, and more fans in general.</a:t>
            </a:r>
            <a:endParaRPr sz="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776455ec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776455ec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73a4d16f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73a4d16f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73a4d16f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73a4d16f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776455ec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0776455ec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776455ec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0776455ec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73a4d16f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73a4d16f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We hope you enjoyed our project and dashboard and gained valuable insight into all the </a:t>
            </a:r>
            <a:r>
              <a:rPr lang="en"/>
              <a:t>factors</a:t>
            </a:r>
            <a:r>
              <a:rPr lang="en"/>
              <a:t> that affect wins for NBA teams.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73a4d180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73a4d180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overview covers the objective of our project, a basic introduction to our dataset and the projected potential users for our dashboard. </a:t>
            </a:r>
            <a:endParaRPr/>
          </a:p>
          <a:p>
            <a:pPr indent="0" lvl="0" marL="0" rtl="0" algn="l">
              <a:spcBef>
                <a:spcPts val="0"/>
              </a:spcBef>
              <a:spcAft>
                <a:spcPts val="0"/>
              </a:spcAft>
              <a:buNone/>
            </a:pPr>
            <a:r>
              <a:rPr lang="en"/>
              <a:t>To start with our objective: </a:t>
            </a:r>
            <a:r>
              <a:rPr lang="en" sz="1300">
                <a:solidFill>
                  <a:srgbClr val="2A3990"/>
                </a:solidFill>
                <a:latin typeface="Roboto"/>
                <a:ea typeface="Roboto"/>
                <a:cs typeface="Roboto"/>
                <a:sym typeface="Roboto"/>
              </a:rPr>
              <a:t>Our objective is to assist NBA teams and executives in their pursuit to win more games.</a:t>
            </a:r>
            <a:endParaRPr sz="1300">
              <a:solidFill>
                <a:srgbClr val="2A3990"/>
              </a:solidFill>
              <a:latin typeface="Roboto"/>
              <a:ea typeface="Roboto"/>
              <a:cs typeface="Roboto"/>
              <a:sym typeface="Roboto"/>
            </a:endParaRPr>
          </a:p>
          <a:p>
            <a:pPr indent="0" lvl="0" marL="0" rtl="0" algn="l">
              <a:spcBef>
                <a:spcPts val="0"/>
              </a:spcBef>
              <a:spcAft>
                <a:spcPts val="0"/>
              </a:spcAft>
              <a:buNone/>
            </a:pPr>
            <a:r>
              <a:t/>
            </a:r>
            <a:endParaRPr sz="1300">
              <a:solidFill>
                <a:srgbClr val="2A3990"/>
              </a:solidFill>
              <a:latin typeface="Roboto"/>
              <a:ea typeface="Roboto"/>
              <a:cs typeface="Roboto"/>
              <a:sym typeface="Roboto"/>
            </a:endParaRPr>
          </a:p>
          <a:p>
            <a:pPr indent="0" lvl="0" marL="0" rtl="0" algn="l">
              <a:spcBef>
                <a:spcPts val="0"/>
              </a:spcBef>
              <a:spcAft>
                <a:spcPts val="0"/>
              </a:spcAft>
              <a:buNone/>
            </a:pPr>
            <a:r>
              <a:rPr lang="en" sz="1300">
                <a:solidFill>
                  <a:srgbClr val="2A3990"/>
                </a:solidFill>
                <a:latin typeface="Roboto"/>
                <a:ea typeface="Roboto"/>
                <a:cs typeface="Roboto"/>
                <a:sym typeface="Roboto"/>
              </a:rPr>
              <a:t>As for our dataset, Our dataset records stats across 7 seasons (2013 to 2019), for all 30 NBA teams, and contains data on “Play-Related” and “Non-Play-Related” variables.</a:t>
            </a:r>
            <a:endParaRPr sz="1300">
              <a:solidFill>
                <a:srgbClr val="2A3990"/>
              </a:solidFill>
              <a:latin typeface="Roboto"/>
              <a:ea typeface="Roboto"/>
              <a:cs typeface="Roboto"/>
              <a:sym typeface="Roboto"/>
            </a:endParaRPr>
          </a:p>
          <a:p>
            <a:pPr indent="0" lvl="0" marL="0" rtl="0" algn="l">
              <a:spcBef>
                <a:spcPts val="0"/>
              </a:spcBef>
              <a:spcAft>
                <a:spcPts val="0"/>
              </a:spcAft>
              <a:buNone/>
            </a:pPr>
            <a:r>
              <a:t/>
            </a:r>
            <a:endParaRPr sz="1300">
              <a:solidFill>
                <a:srgbClr val="2A3990"/>
              </a:solidFill>
              <a:latin typeface="Roboto"/>
              <a:ea typeface="Roboto"/>
              <a:cs typeface="Roboto"/>
              <a:sym typeface="Roboto"/>
            </a:endParaRPr>
          </a:p>
          <a:p>
            <a:pPr indent="0" lvl="0" marL="0" rtl="0" algn="l">
              <a:spcBef>
                <a:spcPts val="0"/>
              </a:spcBef>
              <a:spcAft>
                <a:spcPts val="0"/>
              </a:spcAft>
              <a:buNone/>
            </a:pPr>
            <a:r>
              <a:rPr lang="en" sz="1300">
                <a:solidFill>
                  <a:srgbClr val="2A3990"/>
                </a:solidFill>
                <a:latin typeface="Roboto"/>
                <a:ea typeface="Roboto"/>
                <a:cs typeface="Roboto"/>
                <a:sym typeface="Roboto"/>
              </a:rPr>
              <a:t>Then, our potential users: we believe that there are 4 type of people who would find our dashboard useful</a:t>
            </a:r>
            <a:endParaRPr sz="1300">
              <a:solidFill>
                <a:srgbClr val="2A3990"/>
              </a:solidFill>
              <a:latin typeface="Roboto"/>
              <a:ea typeface="Roboto"/>
              <a:cs typeface="Roboto"/>
              <a:sym typeface="Roboto"/>
            </a:endParaRPr>
          </a:p>
          <a:p>
            <a:pPr indent="0" lvl="0" marL="0" rtl="0" algn="l">
              <a:spcBef>
                <a:spcPts val="0"/>
              </a:spcBef>
              <a:spcAft>
                <a:spcPts val="0"/>
              </a:spcAft>
              <a:buNone/>
            </a:pPr>
            <a:r>
              <a:rPr lang="en" sz="1300">
                <a:solidFill>
                  <a:srgbClr val="2A3990"/>
                </a:solidFill>
                <a:latin typeface="Roboto"/>
                <a:ea typeface="Roboto"/>
                <a:cs typeface="Roboto"/>
                <a:sym typeface="Roboto"/>
              </a:rPr>
              <a:t>first, NBA Executives hoping to better viewing experience for viewers </a:t>
            </a:r>
            <a:endParaRPr sz="1300">
              <a:solidFill>
                <a:srgbClr val="2A3990"/>
              </a:solidFill>
              <a:latin typeface="Roboto"/>
              <a:ea typeface="Roboto"/>
              <a:cs typeface="Roboto"/>
              <a:sym typeface="Roboto"/>
            </a:endParaRPr>
          </a:p>
          <a:p>
            <a:pPr indent="0" lvl="0" marL="0" rtl="0" algn="l">
              <a:spcBef>
                <a:spcPts val="0"/>
              </a:spcBef>
              <a:spcAft>
                <a:spcPts val="0"/>
              </a:spcAft>
              <a:buNone/>
            </a:pPr>
            <a:r>
              <a:rPr lang="en" sz="1300">
                <a:solidFill>
                  <a:srgbClr val="2A3990"/>
                </a:solidFill>
                <a:latin typeface="Roboto"/>
                <a:ea typeface="Roboto"/>
                <a:cs typeface="Roboto"/>
                <a:sym typeface="Roboto"/>
              </a:rPr>
              <a:t>second, Team General Managers who wish to improve team construction and coaching</a:t>
            </a:r>
            <a:endParaRPr sz="1300">
              <a:solidFill>
                <a:srgbClr val="2A3990"/>
              </a:solidFill>
              <a:latin typeface="Roboto"/>
              <a:ea typeface="Roboto"/>
              <a:cs typeface="Roboto"/>
              <a:sym typeface="Roboto"/>
            </a:endParaRPr>
          </a:p>
          <a:p>
            <a:pPr indent="0" lvl="0" marL="0" rtl="0" algn="l">
              <a:spcBef>
                <a:spcPts val="0"/>
              </a:spcBef>
              <a:spcAft>
                <a:spcPts val="0"/>
              </a:spcAft>
              <a:buNone/>
            </a:pPr>
            <a:r>
              <a:rPr lang="en" sz="1300">
                <a:solidFill>
                  <a:srgbClr val="2A3990"/>
                </a:solidFill>
                <a:latin typeface="Roboto"/>
                <a:ea typeface="Roboto"/>
                <a:cs typeface="Roboto"/>
                <a:sym typeface="Roboto"/>
              </a:rPr>
              <a:t>Third, NBA fans who will watch teams that are projected to have more wins </a:t>
            </a:r>
            <a:endParaRPr sz="1300">
              <a:solidFill>
                <a:srgbClr val="2A3990"/>
              </a:solidFill>
              <a:latin typeface="Roboto"/>
              <a:ea typeface="Roboto"/>
              <a:cs typeface="Roboto"/>
              <a:sym typeface="Roboto"/>
            </a:endParaRPr>
          </a:p>
          <a:p>
            <a:pPr indent="0" lvl="0" marL="0" rtl="0" algn="l">
              <a:spcBef>
                <a:spcPts val="0"/>
              </a:spcBef>
              <a:spcAft>
                <a:spcPts val="0"/>
              </a:spcAft>
              <a:buNone/>
            </a:pPr>
            <a:r>
              <a:rPr lang="en" sz="1300">
                <a:solidFill>
                  <a:srgbClr val="2A3990"/>
                </a:solidFill>
                <a:latin typeface="Roboto"/>
                <a:ea typeface="Roboto"/>
                <a:cs typeface="Roboto"/>
                <a:sym typeface="Roboto"/>
              </a:rPr>
              <a:t>And last, Data junkies like us who Enjoy dissecting and interpreting data</a:t>
            </a:r>
            <a:endParaRPr sz="1300">
              <a:solidFill>
                <a:srgbClr val="2A3990"/>
              </a:solidFill>
              <a:latin typeface="Roboto"/>
              <a:ea typeface="Roboto"/>
              <a:cs typeface="Roboto"/>
              <a:sym typeface="Roboto"/>
            </a:endParaRPr>
          </a:p>
          <a:p>
            <a:pPr indent="0" lvl="0" marL="0" rtl="0" algn="l">
              <a:spcBef>
                <a:spcPts val="0"/>
              </a:spcBef>
              <a:spcAft>
                <a:spcPts val="0"/>
              </a:spcAft>
              <a:buNone/>
            </a:pPr>
            <a:r>
              <a:t/>
            </a:r>
            <a:endParaRPr sz="1300">
              <a:solidFill>
                <a:srgbClr val="2A3990"/>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5983df7ba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5983df7b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move on to our exploratory data analysis, to further understand how each variables interact with wins.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7950477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7950477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we look at the effects of offensive and defensive ratings on wins: </a:t>
            </a:r>
            <a:endParaRPr/>
          </a:p>
          <a:p>
            <a:pPr indent="0" lvl="0" marL="0" rtl="0" algn="l">
              <a:spcBef>
                <a:spcPts val="0"/>
              </a:spcBef>
              <a:spcAft>
                <a:spcPts val="0"/>
              </a:spcAft>
              <a:buNone/>
            </a:pPr>
            <a:r>
              <a:rPr lang="en" sz="1400">
                <a:solidFill>
                  <a:srgbClr val="2A3990"/>
                </a:solidFill>
                <a:latin typeface="Roboto"/>
                <a:ea typeface="Roboto"/>
                <a:cs typeface="Roboto"/>
                <a:sym typeface="Roboto"/>
              </a:rPr>
              <a:t>Offensive rating is the amount of points produced by a team per 100 possessions of the ball. </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There is a strong positive correlation (0.65359) between Offensive rating and Wins. This is logical as it means that as teams score more points more efficiently, they are more likely to win games. </a:t>
            </a:r>
            <a:endParaRPr sz="1400">
              <a:solidFill>
                <a:srgbClr val="2A3990"/>
              </a:solidFill>
              <a:latin typeface="Roboto"/>
              <a:ea typeface="Roboto"/>
              <a:cs typeface="Roboto"/>
              <a:sym typeface="Roboto"/>
            </a:endParaRPr>
          </a:p>
          <a:p>
            <a:pPr indent="0" lvl="0" marL="0" rtl="0" algn="l">
              <a:spcBef>
                <a:spcPts val="0"/>
              </a:spcBef>
              <a:spcAft>
                <a:spcPts val="0"/>
              </a:spcAft>
              <a:buNone/>
            </a:pPr>
            <a:r>
              <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Defensive rating, on the other hand, is how many points a team allows their opponent to score per 100 possessions. </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There is a strong negative correlation (-0.659545) between DRtg and Wins. This is also logical and this means that as teams let their opponents score more and more frequently, they are less likely to win games. </a:t>
            </a:r>
            <a:endParaRPr sz="1400">
              <a:solidFill>
                <a:srgbClr val="2A3990"/>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5983df7b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5983df7b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a:t>
            </a:r>
            <a:r>
              <a:rPr lang="en">
                <a:solidFill>
                  <a:schemeClr val="dk1"/>
                </a:solidFill>
              </a:rPr>
              <a:t> look at the effects of points per game on wins: </a:t>
            </a:r>
            <a:endParaRPr>
              <a:solidFill>
                <a:schemeClr val="dk1"/>
              </a:solidFill>
            </a:endParaRPr>
          </a:p>
          <a:p>
            <a:pPr indent="0" lvl="0" marL="0" rtl="0" algn="l">
              <a:spcBef>
                <a:spcPts val="0"/>
              </a:spcBef>
              <a:spcAft>
                <a:spcPts val="0"/>
              </a:spcAft>
              <a:buNone/>
            </a:pPr>
            <a:r>
              <a:rPr b="1" lang="en" sz="1400">
                <a:solidFill>
                  <a:srgbClr val="2A3990"/>
                </a:solidFill>
                <a:latin typeface="Roboto"/>
                <a:ea typeface="Roboto"/>
                <a:cs typeface="Roboto"/>
                <a:sym typeface="Roboto"/>
              </a:rPr>
              <a:t>Points Per Game</a:t>
            </a:r>
            <a:r>
              <a:rPr lang="en" sz="1400">
                <a:solidFill>
                  <a:srgbClr val="2A3990"/>
                </a:solidFill>
                <a:latin typeface="Roboto"/>
                <a:ea typeface="Roboto"/>
                <a:cs typeface="Roboto"/>
                <a:sym typeface="Roboto"/>
              </a:rPr>
              <a:t> means the average points scored per game by a team </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We see a moderate positive correlation (0.350905) between Points per Game and Wins.This is logical because this means that as teams score more points, they are more likely to win games. </a:t>
            </a:r>
            <a:endParaRPr sz="1400">
              <a:solidFill>
                <a:srgbClr val="2A399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5983df7b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5983df7b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a:t>
            </a:r>
            <a:r>
              <a:rPr lang="en">
                <a:solidFill>
                  <a:schemeClr val="dk1"/>
                </a:solidFill>
              </a:rPr>
              <a:t> the effects of field goal percentage on wins: </a:t>
            </a:r>
            <a:endParaRPr>
              <a:solidFill>
                <a:schemeClr val="dk1"/>
              </a:solidFill>
            </a:endParaRPr>
          </a:p>
          <a:p>
            <a:pPr indent="0" lvl="0" marL="0" rtl="0" algn="l">
              <a:spcBef>
                <a:spcPts val="0"/>
              </a:spcBef>
              <a:spcAft>
                <a:spcPts val="0"/>
              </a:spcAft>
              <a:buNone/>
            </a:pPr>
            <a:r>
              <a:rPr b="1" lang="en" sz="1400">
                <a:solidFill>
                  <a:srgbClr val="2A3990"/>
                </a:solidFill>
                <a:latin typeface="Roboto"/>
                <a:ea typeface="Roboto"/>
                <a:cs typeface="Roboto"/>
                <a:sym typeface="Roboto"/>
              </a:rPr>
              <a:t>Field Goal %</a:t>
            </a:r>
            <a:r>
              <a:rPr lang="en" sz="1400">
                <a:solidFill>
                  <a:srgbClr val="2A3990"/>
                </a:solidFill>
                <a:latin typeface="Roboto"/>
                <a:ea typeface="Roboto"/>
                <a:cs typeface="Roboto"/>
                <a:sym typeface="Roboto"/>
              </a:rPr>
              <a:t> indicates the average shots that went in of all shooting attempts per game.</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There is a strong positive correlation (</a:t>
            </a:r>
            <a:r>
              <a:rPr lang="en" sz="1400">
                <a:solidFill>
                  <a:srgbClr val="2A3990"/>
                </a:solidFill>
              </a:rPr>
              <a:t>0.619487</a:t>
            </a:r>
            <a:r>
              <a:rPr lang="en" sz="1400">
                <a:solidFill>
                  <a:srgbClr val="2A3990"/>
                </a:solidFill>
                <a:latin typeface="Roboto"/>
                <a:ea typeface="Roboto"/>
                <a:cs typeface="Roboto"/>
                <a:sym typeface="Roboto"/>
              </a:rPr>
              <a:t>) between Field Goal % and Wins. This logically means that as total shooting percentage increases, the probability of winning increases as well. </a:t>
            </a:r>
            <a:endParaRPr sz="1400">
              <a:solidFill>
                <a:srgbClr val="2A399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400">
              <a:solidFill>
                <a:srgbClr val="2A399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7950477a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7950477a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this slide, we look at</a:t>
            </a:r>
            <a:r>
              <a:rPr lang="en">
                <a:solidFill>
                  <a:schemeClr val="dk1"/>
                </a:solidFill>
              </a:rPr>
              <a:t> the effects of TOV on wins: </a:t>
            </a:r>
            <a:endParaRPr>
              <a:solidFill>
                <a:schemeClr val="dk1"/>
              </a:solidFill>
            </a:endParaRPr>
          </a:p>
          <a:p>
            <a:pPr indent="0" lvl="0" marL="0" rtl="0" algn="l">
              <a:spcBef>
                <a:spcPts val="0"/>
              </a:spcBef>
              <a:spcAft>
                <a:spcPts val="0"/>
              </a:spcAft>
              <a:buNone/>
            </a:pPr>
            <a:r>
              <a:rPr b="1" lang="en" sz="1400">
                <a:solidFill>
                  <a:srgbClr val="2A3990"/>
                </a:solidFill>
                <a:latin typeface="Roboto"/>
                <a:ea typeface="Roboto"/>
                <a:cs typeface="Roboto"/>
                <a:sym typeface="Roboto"/>
              </a:rPr>
              <a:t>TOV</a:t>
            </a:r>
            <a:r>
              <a:rPr lang="en" sz="1400">
                <a:solidFill>
                  <a:srgbClr val="2A3990"/>
                </a:solidFill>
                <a:latin typeface="Roboto"/>
                <a:ea typeface="Roboto"/>
                <a:cs typeface="Roboto"/>
                <a:sym typeface="Roboto"/>
              </a:rPr>
              <a:t> means Average turnovers per game, which is how many times the team loses possession of the ball to the opposing team before a shot is attempted </a:t>
            </a:r>
            <a:endParaRPr sz="1400">
              <a:solidFill>
                <a:srgbClr val="2A3990"/>
              </a:solidFill>
              <a:latin typeface="Roboto"/>
              <a:ea typeface="Roboto"/>
              <a:cs typeface="Roboto"/>
              <a:sym typeface="Roboto"/>
            </a:endParaRPr>
          </a:p>
          <a:p>
            <a:pPr indent="0" lvl="0" marL="0" rtl="0" algn="l">
              <a:spcBef>
                <a:spcPts val="0"/>
              </a:spcBef>
              <a:spcAft>
                <a:spcPts val="0"/>
              </a:spcAft>
              <a:buNone/>
            </a:pPr>
            <a:r>
              <a:rPr lang="en" sz="1400">
                <a:solidFill>
                  <a:srgbClr val="2A3990"/>
                </a:solidFill>
                <a:latin typeface="Roboto"/>
                <a:ea typeface="Roboto"/>
                <a:cs typeface="Roboto"/>
                <a:sym typeface="Roboto"/>
              </a:rPr>
              <a:t>There is a moderate positive correlation between TOV and Wins (0.259778). This means that as teams lose possession of the ball more frequently before shooting, they will have less opportunities to score and thus, are less likely to win games.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400">
              <a:solidFill>
                <a:srgbClr val="2A3990"/>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drive.google.com/file/d/1Bo30Qm35sbv-Uf9hhlnnvaWXxWgu6FZB/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drive.google.com/file/d/17-1BJcHaOgCjrpQaJPO2xXsy0ZK2Fces/view" TargetMode="External"/><Relationship Id="rId5" Type="http://schemas.openxmlformats.org/officeDocument/2006/relationships/image" Target="../media/image1.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hyperlink" Target="http://drive.google.com/file/d/1gQxzSSXpvu7cQaJ_ejMqTp6_VjmEijhX/view" TargetMode="External"/><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hyperlink" Target="http://drive.google.com/file/d/1sAyjg7ikYvitsRXgTxwzkWwrlPOCbfKX/view" TargetMode="External"/><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hyperlink" Target="http://drive.google.com/file/d/1DyJ_TuKGz5MDt9Adpv6C0dj-MvvtGRJL/view" TargetMode="External"/><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drive.google.com/file/d/1U9ZqZ4go5KhoviTA297CxsCtOQj1F-oB/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hyperlink" Target="http://drive.google.com/file/d/1icLYYAlvu26rsHK3zdbkNoWlGt6mLpjb/view" TargetMode="External"/><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hyperlink" Target="http://drive.google.com/file/d/1cd8AafH488AqTnLtG-pm2zN27De45S9f/view" TargetMode="External"/><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hyperlink" Target="http://drive.google.com/file/d/1AgAcxbagWGGJqp31VBrpBfICbYWpJojI/view" TargetMode="External"/><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hyperlink" Target="http://drive.google.com/file/d/1DYyNW19SKaPJ1ZGiNJjD6QrtK0Mg7ot0/view" TargetMode="External"/><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hyperlink" Target="http://drive.google.com/file/d/1cnJBLSQVhS-h7v1CHq5Eo22AvOUM4V77/view" TargetMode="External"/><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drive.google.com/file/d/1SE_Li9Lx6qAaZ7OufJiHy2J20jyqYB4A/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hyperlink" Target="http://drive.google.com/file/d/15TvmKdNqo64dJDxW62CXqU4JqCau97zn/view" TargetMode="External"/><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hyperlink" Target="http://drive.google.com/file/d/1R6j8iOe68shuW17W3lxsJ7bcoVLPIcQZ/view"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0.jpg"/><Relationship Id="rId4" Type="http://schemas.openxmlformats.org/officeDocument/2006/relationships/hyperlink" Target="http://drive.google.com/file/d/1OeOMunFFvBSq72rG6BuGewBJ1HP-vrg1/view" TargetMode="External"/><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hyperlink" Target="http://drive.google.com/file/d/1ywAYnYZ1sqBsT2EghmeGe7pl9Lmq8l6M/view" TargetMode="External"/><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www.youtube.com/watch?v=qDLlDor1_GE" TargetMode="External"/><Relationship Id="rId4" Type="http://schemas.openxmlformats.org/officeDocument/2006/relationships/image" Target="../media/image24.jpg"/><Relationship Id="rId5" Type="http://schemas.openxmlformats.org/officeDocument/2006/relationships/image" Target="../media/image28.png"/><Relationship Id="rId6" Type="http://schemas.openxmlformats.org/officeDocument/2006/relationships/hyperlink" Target="http://drive.google.com/file/d/1FlPpXHMEwb9lzADRIqxaSoNyTMwaYm4V/view" TargetMode="External"/><Relationship Id="rId7"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hyperlink" Target="http://drive.google.com/file/d/1qVSw0NUt2uQSgogNQqUlTm0Q5aEx-zpj/view" TargetMode="External"/><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hyperlink" Target="http://www.youtube.com/watch?v=vELqt2FeTP8" TargetMode="External"/><Relationship Id="rId5" Type="http://schemas.openxmlformats.org/officeDocument/2006/relationships/image" Target="../media/image27.jpg"/><Relationship Id="rId6" Type="http://schemas.openxmlformats.org/officeDocument/2006/relationships/hyperlink" Target="http://drive.google.com/file/d/18X1Z9W97Gkx2laN89fLBpAysc6ZXwTc8/view" TargetMode="External"/><Relationship Id="rId7"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1.jpg"/><Relationship Id="rId4" Type="http://schemas.openxmlformats.org/officeDocument/2006/relationships/hyperlink" Target="http://drive.google.com/file/d/1dMDECSre5EHogBy_1mqQs4GVRYl0vdHT/view" TargetMode="External"/><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www.youtube.com/watch?v=faW8VKn8tvY" TargetMode="External"/><Relationship Id="rId4" Type="http://schemas.openxmlformats.org/officeDocument/2006/relationships/image" Target="../media/image38.jpg"/><Relationship Id="rId5" Type="http://schemas.openxmlformats.org/officeDocument/2006/relationships/image" Target="../media/image37.png"/><Relationship Id="rId6" Type="http://schemas.openxmlformats.org/officeDocument/2006/relationships/hyperlink" Target="http://drive.google.com/file/d/13IiacMKoT-Sfs-7HDmQwGoM4Mu2QC-l-/view" TargetMode="External"/><Relationship Id="rId7"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hyperlink" Target="http://drive.google.com/file/d/16mvH9kC3obPZFpY_NhH1IDb8abtuEz17/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drive.google.com/file/d/1vIlpCERvIEl7Jtq5HOf-5wlLwAzFQ9vT/view"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hyperlink" Target="http://drive.google.com/file/d/1aU6N4DPW1QNnlENPY7jip-P3jVkVe5XI/view" TargetMode="External"/><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hyperlink" Target="https://www.basketball-reference.com/" TargetMode="External"/><Relationship Id="rId5" Type="http://schemas.openxmlformats.org/officeDocument/2006/relationships/hyperlink" Target="http://drive.google.com/file/d/11cQpebC2YLdiXwfHBKvaaSkItmbgHyOt/view" TargetMode="External"/><Relationship Id="rId6"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docs.google.com/spreadsheets/d/1jxhD_vearooGmzcfyXcW4Y1CdyI-R_R1orJXOuhQBnI/edit?usp=sharing" TargetMode="External"/><Relationship Id="rId4" Type="http://schemas.openxmlformats.org/officeDocument/2006/relationships/image" Target="../media/image43.png"/><Relationship Id="rId5" Type="http://schemas.openxmlformats.org/officeDocument/2006/relationships/hyperlink" Target="http://drive.google.com/file/d/1UfQa6TyCAwYtPsGVEYolCnQbhQFGyA37/view" TargetMode="External"/><Relationship Id="rId6"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drive.google.com/file/d/1nAiqBZvhnaV9H8yhOEPZz2H6gdayhYi8/view" TargetMode="External"/><Relationship Id="rId4" Type="http://schemas.openxmlformats.org/officeDocument/2006/relationships/image" Target="../media/image1.png"/><Relationship Id="rId5"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www.youtube.com/watch?v=bjVQJ-6p64s" TargetMode="External"/><Relationship Id="rId4" Type="http://schemas.openxmlformats.org/officeDocument/2006/relationships/image" Target="../media/image42.jpg"/><Relationship Id="rId5" Type="http://schemas.openxmlformats.org/officeDocument/2006/relationships/hyperlink" Target="http://drive.google.com/file/d/1hFOWKpJVUkpEaIQPCNFoFcFDx-26Kw79/view" TargetMode="External"/><Relationship Id="rId6"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drive.google.com/file/d/1cz4QJ9Q-no9Djz_l20b5-QC9aYvHRzLk/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drive.google.com/file/d/1-wN2DXEj40x_6sBorZKtEbWr6qyTIfOn/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drive.google.com/file/d/1iUJjs7zJuZQMQBB1ML8WzaVs70C7R7HI/view"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hyperlink" Target="http://drive.google.com/file/d/1PEC5bXVUW39zTsEFF6krRUvQFANA4NQs/view" TargetMode="External"/><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hyperlink" Target="http://drive.google.com/file/d/1cjnWRBQIwI7ul-N0IN060OafSanRRqs1/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drive.google.com/file/d/11TEJ4FhQ4SKumryCBcRkyRh6entwvhbR/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drive.google.com/file/d/1cX-SAc7n_FstQDTFuXcsmdCZInrySANI/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1381350" y="10104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300">
                <a:latin typeface="Playfair Display"/>
                <a:ea typeface="Playfair Display"/>
                <a:cs typeface="Playfair Display"/>
                <a:sym typeface="Playfair Display"/>
              </a:rPr>
              <a:t>NBA DASHBOARD</a:t>
            </a:r>
            <a:endParaRPr b="1" sz="5300">
              <a:latin typeface="Playfair Display"/>
              <a:ea typeface="Playfair Display"/>
              <a:cs typeface="Playfair Display"/>
              <a:sym typeface="Playfair Display"/>
            </a:endParaRPr>
          </a:p>
        </p:txBody>
      </p:sp>
      <p:sp>
        <p:nvSpPr>
          <p:cNvPr id="86" name="Google Shape;86;p13"/>
          <p:cNvSpPr txBox="1"/>
          <p:nvPr>
            <p:ph idx="1" type="subTitle"/>
          </p:nvPr>
        </p:nvSpPr>
        <p:spPr>
          <a:xfrm>
            <a:off x="1381338" y="1797888"/>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Analysis of Factors that Affect NBA Team Wins</a:t>
            </a:r>
            <a:endParaRPr/>
          </a:p>
        </p:txBody>
      </p:sp>
      <p:pic>
        <p:nvPicPr>
          <p:cNvPr id="87" name="Google Shape;87;p13"/>
          <p:cNvPicPr preferRelativeResize="0"/>
          <p:nvPr/>
        </p:nvPicPr>
        <p:blipFill>
          <a:blip r:embed="rId3">
            <a:alphaModFix/>
          </a:blip>
          <a:stretch>
            <a:fillRect/>
          </a:stretch>
        </p:blipFill>
        <p:spPr>
          <a:xfrm>
            <a:off x="-637550" y="678500"/>
            <a:ext cx="2958351" cy="1893249"/>
          </a:xfrm>
          <a:prstGeom prst="rect">
            <a:avLst/>
          </a:prstGeom>
          <a:noFill/>
          <a:ln>
            <a:noFill/>
          </a:ln>
        </p:spPr>
      </p:pic>
      <p:sp>
        <p:nvSpPr>
          <p:cNvPr id="88" name="Google Shape;88;p13"/>
          <p:cNvSpPr txBox="1"/>
          <p:nvPr/>
        </p:nvSpPr>
        <p:spPr>
          <a:xfrm>
            <a:off x="1381350" y="3014375"/>
            <a:ext cx="5703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Team Members-</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Yuan-Cheng Tsai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Gabe Owens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Shree Vidya Ravi Kumar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Arpan Shrivastava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Radhika Kumari</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Playfair Display"/>
              <a:ea typeface="Playfair Display"/>
              <a:cs typeface="Playfair Display"/>
              <a:sym typeface="Playfair Display"/>
            </a:endParaRPr>
          </a:p>
        </p:txBody>
      </p:sp>
      <p:pic>
        <p:nvPicPr>
          <p:cNvPr id="89" name="Google Shape;89;p13" title="Page 1-trim.mp3">
            <a:hlinkClick r:id="rId4"/>
          </p:cNvPr>
          <p:cNvPicPr preferRelativeResize="0"/>
          <p:nvPr/>
        </p:nvPicPr>
        <p:blipFill>
          <a:blip r:embed="rId5">
            <a:alphaModFix/>
          </a:blip>
          <a:stretch>
            <a:fillRect/>
          </a:stretch>
        </p:blipFill>
        <p:spPr>
          <a:xfrm>
            <a:off x="34801" y="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311700" y="2643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Offensive and Defensive Rebound</a:t>
            </a:r>
            <a:endParaRPr b="1">
              <a:latin typeface="Playfair Display"/>
              <a:ea typeface="Playfair Display"/>
              <a:cs typeface="Playfair Display"/>
              <a:sym typeface="Playfair Display"/>
            </a:endParaRPr>
          </a:p>
        </p:txBody>
      </p:sp>
      <p:pic>
        <p:nvPicPr>
          <p:cNvPr id="193" name="Google Shape;193;p22"/>
          <p:cNvPicPr preferRelativeResize="0"/>
          <p:nvPr/>
        </p:nvPicPr>
        <p:blipFill rotWithShape="1">
          <a:blip r:embed="rId3">
            <a:alphaModFix/>
          </a:blip>
          <a:srcRect b="13815" l="15622" r="7530" t="26196"/>
          <a:stretch/>
        </p:blipFill>
        <p:spPr>
          <a:xfrm>
            <a:off x="391775" y="1402100"/>
            <a:ext cx="4852127" cy="2339299"/>
          </a:xfrm>
          <a:prstGeom prst="rect">
            <a:avLst/>
          </a:prstGeom>
          <a:noFill/>
          <a:ln>
            <a:noFill/>
          </a:ln>
        </p:spPr>
      </p:pic>
      <p:pic>
        <p:nvPicPr>
          <p:cNvPr id="194" name="Google Shape;194;p22" title="Page-10.mp3">
            <a:hlinkClick r:id="rId4"/>
          </p:cNvPr>
          <p:cNvPicPr preferRelativeResize="0"/>
          <p:nvPr/>
        </p:nvPicPr>
        <p:blipFill>
          <a:blip r:embed="rId5">
            <a:alphaModFix/>
          </a:blip>
          <a:stretch>
            <a:fillRect/>
          </a:stretch>
        </p:blipFill>
        <p:spPr>
          <a:xfrm>
            <a:off x="20318" y="-42300"/>
            <a:ext cx="436882" cy="436882"/>
          </a:xfrm>
          <a:prstGeom prst="rect">
            <a:avLst/>
          </a:prstGeom>
          <a:noFill/>
          <a:ln>
            <a:noFill/>
          </a:ln>
        </p:spPr>
      </p:pic>
      <p:pic>
        <p:nvPicPr>
          <p:cNvPr id="195" name="Google Shape;195;p22"/>
          <p:cNvPicPr preferRelativeResize="0"/>
          <p:nvPr/>
        </p:nvPicPr>
        <p:blipFill>
          <a:blip r:embed="rId6">
            <a:alphaModFix/>
          </a:blip>
          <a:stretch>
            <a:fillRect/>
          </a:stretch>
        </p:blipFill>
        <p:spPr>
          <a:xfrm>
            <a:off x="4248525" y="1402100"/>
            <a:ext cx="4503700" cy="2339301"/>
          </a:xfrm>
          <a:prstGeom prst="rect">
            <a:avLst/>
          </a:prstGeom>
          <a:noFill/>
          <a:ln>
            <a:noFill/>
          </a:ln>
        </p:spPr>
      </p:pic>
      <p:sp>
        <p:nvSpPr>
          <p:cNvPr id="196" name="Google Shape;196;p22"/>
          <p:cNvSpPr txBox="1"/>
          <p:nvPr/>
        </p:nvSpPr>
        <p:spPr>
          <a:xfrm>
            <a:off x="903213" y="38696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Offensive Rebound</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CC0000"/>
                </a:solidFill>
                <a:latin typeface="Roboto"/>
                <a:ea typeface="Roboto"/>
                <a:cs typeface="Roboto"/>
                <a:sym typeface="Roboto"/>
              </a:rPr>
              <a:t>Negative </a:t>
            </a:r>
            <a:r>
              <a:rPr lang="en">
                <a:solidFill>
                  <a:srgbClr val="CC0000"/>
                </a:solidFill>
                <a:latin typeface="Roboto"/>
                <a:ea typeface="Roboto"/>
                <a:cs typeface="Roboto"/>
                <a:sym typeface="Roboto"/>
              </a:rPr>
              <a:t>Correlation: </a:t>
            </a:r>
            <a:r>
              <a:rPr lang="en">
                <a:solidFill>
                  <a:srgbClr val="CC0000"/>
                </a:solidFill>
                <a:latin typeface="Roboto"/>
                <a:ea typeface="Roboto"/>
                <a:cs typeface="Roboto"/>
                <a:sym typeface="Roboto"/>
              </a:rPr>
              <a:t>-0.117100</a:t>
            </a:r>
            <a:endParaRPr b="1">
              <a:solidFill>
                <a:srgbClr val="CC0000"/>
              </a:solidFill>
              <a:latin typeface="Roboto"/>
              <a:ea typeface="Roboto"/>
              <a:cs typeface="Roboto"/>
              <a:sym typeface="Roboto"/>
            </a:endParaRPr>
          </a:p>
        </p:txBody>
      </p:sp>
      <p:sp>
        <p:nvSpPr>
          <p:cNvPr id="197" name="Google Shape;197;p22"/>
          <p:cNvSpPr txBox="1"/>
          <p:nvPr/>
        </p:nvSpPr>
        <p:spPr>
          <a:xfrm>
            <a:off x="4977413" y="38696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Defensive Rebound</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0.359936</a:t>
            </a:r>
            <a:endParaRPr b="1">
              <a:solidFill>
                <a:srgbClr val="6AA84F"/>
              </a:solidFill>
              <a:latin typeface="Roboto"/>
              <a:ea typeface="Roboto"/>
              <a:cs typeface="Roboto"/>
              <a:sym typeface="Roboto"/>
            </a:endParaRPr>
          </a:p>
        </p:txBody>
      </p:sp>
      <p:sp>
        <p:nvSpPr>
          <p:cNvPr id="198" name="Google Shape;198;p22"/>
          <p:cNvSpPr txBox="1"/>
          <p:nvPr/>
        </p:nvSpPr>
        <p:spPr>
          <a:xfrm>
            <a:off x="0" y="4677875"/>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ORB, or Average offensive rebounds per game, means getting possession of their own missed shots back</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*DRB, or Average defensive rebounds per game, means getting possession of their opponent’s missed shots</a:t>
            </a:r>
            <a:endParaRPr sz="11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311700" y="2281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Shooting Percentage</a:t>
            </a:r>
            <a:endParaRPr b="1">
              <a:latin typeface="Playfair Display"/>
              <a:ea typeface="Playfair Display"/>
              <a:cs typeface="Playfair Display"/>
              <a:sym typeface="Playfair Display"/>
            </a:endParaRPr>
          </a:p>
        </p:txBody>
      </p:sp>
      <p:pic>
        <p:nvPicPr>
          <p:cNvPr id="204" name="Google Shape;204;p23"/>
          <p:cNvPicPr preferRelativeResize="0"/>
          <p:nvPr/>
        </p:nvPicPr>
        <p:blipFill>
          <a:blip r:embed="rId3">
            <a:alphaModFix/>
          </a:blip>
          <a:stretch>
            <a:fillRect/>
          </a:stretch>
        </p:blipFill>
        <p:spPr>
          <a:xfrm>
            <a:off x="311700" y="1017800"/>
            <a:ext cx="4765876" cy="2054900"/>
          </a:xfrm>
          <a:prstGeom prst="rect">
            <a:avLst/>
          </a:prstGeom>
          <a:noFill/>
          <a:ln>
            <a:noFill/>
          </a:ln>
        </p:spPr>
      </p:pic>
      <p:pic>
        <p:nvPicPr>
          <p:cNvPr id="205" name="Google Shape;205;p23"/>
          <p:cNvPicPr preferRelativeResize="0"/>
          <p:nvPr/>
        </p:nvPicPr>
        <p:blipFill>
          <a:blip r:embed="rId4">
            <a:alphaModFix/>
          </a:blip>
          <a:stretch>
            <a:fillRect/>
          </a:stretch>
        </p:blipFill>
        <p:spPr>
          <a:xfrm>
            <a:off x="4236825" y="1017800"/>
            <a:ext cx="4701676" cy="2054900"/>
          </a:xfrm>
          <a:prstGeom prst="rect">
            <a:avLst/>
          </a:prstGeom>
          <a:noFill/>
          <a:ln>
            <a:noFill/>
          </a:ln>
        </p:spPr>
      </p:pic>
      <p:pic>
        <p:nvPicPr>
          <p:cNvPr id="206" name="Google Shape;206;p23"/>
          <p:cNvPicPr preferRelativeResize="0"/>
          <p:nvPr/>
        </p:nvPicPr>
        <p:blipFill>
          <a:blip r:embed="rId5">
            <a:alphaModFix/>
          </a:blip>
          <a:stretch>
            <a:fillRect/>
          </a:stretch>
        </p:blipFill>
        <p:spPr>
          <a:xfrm>
            <a:off x="323200" y="3179050"/>
            <a:ext cx="4765876" cy="2054900"/>
          </a:xfrm>
          <a:prstGeom prst="rect">
            <a:avLst/>
          </a:prstGeom>
          <a:noFill/>
          <a:ln>
            <a:noFill/>
          </a:ln>
        </p:spPr>
      </p:pic>
      <p:pic>
        <p:nvPicPr>
          <p:cNvPr id="207" name="Google Shape;207;p23" title="Page-11.mp3">
            <a:hlinkClick r:id="rId6"/>
          </p:cNvPr>
          <p:cNvPicPr preferRelativeResize="0"/>
          <p:nvPr/>
        </p:nvPicPr>
        <p:blipFill>
          <a:blip r:embed="rId7">
            <a:alphaModFix/>
          </a:blip>
          <a:stretch>
            <a:fillRect/>
          </a:stretch>
        </p:blipFill>
        <p:spPr>
          <a:xfrm>
            <a:off x="0" y="-19050"/>
            <a:ext cx="457200" cy="457200"/>
          </a:xfrm>
          <a:prstGeom prst="rect">
            <a:avLst/>
          </a:prstGeom>
          <a:noFill/>
          <a:ln>
            <a:noFill/>
          </a:ln>
        </p:spPr>
      </p:pic>
      <p:sp>
        <p:nvSpPr>
          <p:cNvPr id="208" name="Google Shape;208;p23"/>
          <p:cNvSpPr txBox="1"/>
          <p:nvPr/>
        </p:nvSpPr>
        <p:spPr>
          <a:xfrm>
            <a:off x="5581238" y="3072700"/>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3P%</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0.547640</a:t>
            </a:r>
            <a:endParaRPr b="1">
              <a:solidFill>
                <a:srgbClr val="6AA84F"/>
              </a:solidFill>
              <a:latin typeface="Roboto"/>
              <a:ea typeface="Roboto"/>
              <a:cs typeface="Roboto"/>
              <a:sym typeface="Roboto"/>
            </a:endParaRPr>
          </a:p>
        </p:txBody>
      </p:sp>
      <p:sp>
        <p:nvSpPr>
          <p:cNvPr id="209" name="Google Shape;209;p23"/>
          <p:cNvSpPr txBox="1"/>
          <p:nvPr/>
        </p:nvSpPr>
        <p:spPr>
          <a:xfrm>
            <a:off x="5581238" y="37908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2P%</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0.475080</a:t>
            </a:r>
            <a:endParaRPr b="1">
              <a:solidFill>
                <a:srgbClr val="6AA84F"/>
              </a:solidFill>
              <a:latin typeface="Roboto"/>
              <a:ea typeface="Roboto"/>
              <a:cs typeface="Roboto"/>
              <a:sym typeface="Roboto"/>
            </a:endParaRPr>
          </a:p>
        </p:txBody>
      </p:sp>
      <p:sp>
        <p:nvSpPr>
          <p:cNvPr id="210" name="Google Shape;210;p23"/>
          <p:cNvSpPr txBox="1"/>
          <p:nvPr/>
        </p:nvSpPr>
        <p:spPr>
          <a:xfrm>
            <a:off x="5581238" y="4509050"/>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FT%</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0.188668</a:t>
            </a:r>
            <a:endParaRPr b="1">
              <a:solidFill>
                <a:srgbClr val="6AA84F"/>
              </a:solidFill>
              <a:latin typeface="Roboto"/>
              <a:ea typeface="Roboto"/>
              <a:cs typeface="Roboto"/>
              <a:sym typeface="Roboto"/>
            </a:endParaRPr>
          </a:p>
        </p:txBody>
      </p:sp>
      <p:sp>
        <p:nvSpPr>
          <p:cNvPr id="211" name="Google Shape;211;p23"/>
          <p:cNvSpPr txBox="1"/>
          <p:nvPr/>
        </p:nvSpPr>
        <p:spPr>
          <a:xfrm>
            <a:off x="788625" y="835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3P% and Wins</a:t>
            </a:r>
            <a:endParaRPr/>
          </a:p>
        </p:txBody>
      </p:sp>
      <p:sp>
        <p:nvSpPr>
          <p:cNvPr id="212" name="Google Shape;212;p23"/>
          <p:cNvSpPr txBox="1"/>
          <p:nvPr/>
        </p:nvSpPr>
        <p:spPr>
          <a:xfrm>
            <a:off x="5027800" y="835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2</a:t>
            </a:r>
            <a:r>
              <a:rPr b="1" lang="en">
                <a:solidFill>
                  <a:schemeClr val="dk1"/>
                </a:solidFill>
                <a:latin typeface="Roboto"/>
                <a:ea typeface="Roboto"/>
                <a:cs typeface="Roboto"/>
                <a:sym typeface="Roboto"/>
              </a:rPr>
              <a:t>P% and Wins</a:t>
            </a:r>
            <a:endParaRPr/>
          </a:p>
        </p:txBody>
      </p:sp>
      <p:sp>
        <p:nvSpPr>
          <p:cNvPr id="213" name="Google Shape;213;p23"/>
          <p:cNvSpPr txBox="1"/>
          <p:nvPr/>
        </p:nvSpPr>
        <p:spPr>
          <a:xfrm>
            <a:off x="788625" y="29724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FT</a:t>
            </a:r>
            <a:r>
              <a:rPr b="1" lang="en">
                <a:solidFill>
                  <a:schemeClr val="dk1"/>
                </a:solidFill>
                <a:latin typeface="Roboto"/>
                <a:ea typeface="Roboto"/>
                <a:cs typeface="Roboto"/>
                <a:sym typeface="Roboto"/>
              </a:rPr>
              <a:t>% and Wins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556600" y="2653737"/>
            <a:ext cx="3788952" cy="1706800"/>
          </a:xfrm>
          <a:prstGeom prst="rect">
            <a:avLst/>
          </a:prstGeom>
          <a:noFill/>
          <a:ln>
            <a:noFill/>
          </a:ln>
        </p:spPr>
      </p:pic>
      <p:grpSp>
        <p:nvGrpSpPr>
          <p:cNvPr id="219" name="Google Shape;219;p24"/>
          <p:cNvGrpSpPr/>
          <p:nvPr/>
        </p:nvGrpSpPr>
        <p:grpSpPr>
          <a:xfrm>
            <a:off x="4345554" y="1081588"/>
            <a:ext cx="2061527" cy="2002268"/>
            <a:chOff x="101600" y="622850"/>
            <a:chExt cx="2295176" cy="2170951"/>
          </a:xfrm>
        </p:grpSpPr>
        <p:pic>
          <p:nvPicPr>
            <p:cNvPr id="220" name="Google Shape;220;p24"/>
            <p:cNvPicPr preferRelativeResize="0"/>
            <p:nvPr/>
          </p:nvPicPr>
          <p:blipFill rotWithShape="1">
            <a:blip r:embed="rId4">
              <a:alphaModFix/>
            </a:blip>
            <a:srcRect b="14550" l="37018" r="28173" t="28743"/>
            <a:stretch/>
          </p:blipFill>
          <p:spPr>
            <a:xfrm>
              <a:off x="101600" y="622850"/>
              <a:ext cx="1999452" cy="2170951"/>
            </a:xfrm>
            <a:prstGeom prst="rect">
              <a:avLst/>
            </a:prstGeom>
            <a:noFill/>
            <a:ln>
              <a:noFill/>
            </a:ln>
          </p:spPr>
        </p:pic>
        <p:pic>
          <p:nvPicPr>
            <p:cNvPr id="221" name="Google Shape;221;p24"/>
            <p:cNvPicPr preferRelativeResize="0"/>
            <p:nvPr/>
          </p:nvPicPr>
          <p:blipFill rotWithShape="1">
            <a:blip r:embed="rId4">
              <a:alphaModFix/>
            </a:blip>
            <a:srcRect b="14550" l="87191" r="6712" t="28743"/>
            <a:stretch/>
          </p:blipFill>
          <p:spPr>
            <a:xfrm>
              <a:off x="2046599" y="622850"/>
              <a:ext cx="350177" cy="2170951"/>
            </a:xfrm>
            <a:prstGeom prst="rect">
              <a:avLst/>
            </a:prstGeom>
            <a:noFill/>
            <a:ln>
              <a:noFill/>
            </a:ln>
          </p:spPr>
        </p:pic>
      </p:grpSp>
      <p:grpSp>
        <p:nvGrpSpPr>
          <p:cNvPr id="222" name="Google Shape;222;p24"/>
          <p:cNvGrpSpPr/>
          <p:nvPr/>
        </p:nvGrpSpPr>
        <p:grpSpPr>
          <a:xfrm>
            <a:off x="556600" y="1133531"/>
            <a:ext cx="3633230" cy="1598561"/>
            <a:chOff x="108925" y="1063175"/>
            <a:chExt cx="4325274" cy="2094551"/>
          </a:xfrm>
        </p:grpSpPr>
        <p:pic>
          <p:nvPicPr>
            <p:cNvPr id="223" name="Google Shape;223;p24"/>
            <p:cNvPicPr preferRelativeResize="0"/>
            <p:nvPr/>
          </p:nvPicPr>
          <p:blipFill rotWithShape="1">
            <a:blip r:embed="rId5">
              <a:alphaModFix/>
            </a:blip>
            <a:srcRect b="8236" l="17562" r="6409" t="41385"/>
            <a:stretch/>
          </p:blipFill>
          <p:spPr>
            <a:xfrm>
              <a:off x="108925" y="1214225"/>
              <a:ext cx="4325274" cy="1943501"/>
            </a:xfrm>
            <a:prstGeom prst="rect">
              <a:avLst/>
            </a:prstGeom>
            <a:noFill/>
            <a:ln>
              <a:noFill/>
            </a:ln>
          </p:spPr>
        </p:pic>
        <p:pic>
          <p:nvPicPr>
            <p:cNvPr id="224" name="Google Shape;224;p24"/>
            <p:cNvPicPr preferRelativeResize="0"/>
            <p:nvPr/>
          </p:nvPicPr>
          <p:blipFill rotWithShape="1">
            <a:blip r:embed="rId5">
              <a:alphaModFix/>
            </a:blip>
            <a:srcRect b="62968" l="17562" r="6409" t="31904"/>
            <a:stretch/>
          </p:blipFill>
          <p:spPr>
            <a:xfrm>
              <a:off x="108925" y="1063175"/>
              <a:ext cx="4325274" cy="197775"/>
            </a:xfrm>
            <a:prstGeom prst="rect">
              <a:avLst/>
            </a:prstGeom>
            <a:noFill/>
            <a:ln>
              <a:noFill/>
            </a:ln>
          </p:spPr>
        </p:pic>
      </p:grpSp>
      <p:sp>
        <p:nvSpPr>
          <p:cNvPr id="225" name="Google Shape;225;p24"/>
          <p:cNvSpPr txBox="1"/>
          <p:nvPr/>
        </p:nvSpPr>
        <p:spPr>
          <a:xfrm>
            <a:off x="5197650" y="320672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Lux Tax</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0.31626</a:t>
            </a:r>
            <a:endParaRPr b="1">
              <a:solidFill>
                <a:srgbClr val="6AA84F"/>
              </a:solidFill>
              <a:latin typeface="Roboto"/>
              <a:ea typeface="Roboto"/>
              <a:cs typeface="Roboto"/>
              <a:sym typeface="Roboto"/>
            </a:endParaRPr>
          </a:p>
        </p:txBody>
      </p:sp>
      <p:sp>
        <p:nvSpPr>
          <p:cNvPr id="226" name="Google Shape;226;p24"/>
          <p:cNvSpPr txBox="1"/>
          <p:nvPr/>
        </p:nvSpPr>
        <p:spPr>
          <a:xfrm>
            <a:off x="5197638" y="374492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Lux Tax Amt</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0.083343</a:t>
            </a:r>
            <a:endParaRPr b="1">
              <a:solidFill>
                <a:srgbClr val="6AA84F"/>
              </a:solidFill>
              <a:latin typeface="Roboto"/>
              <a:ea typeface="Roboto"/>
              <a:cs typeface="Roboto"/>
              <a:sym typeface="Roboto"/>
            </a:endParaRPr>
          </a:p>
        </p:txBody>
      </p:sp>
      <p:sp>
        <p:nvSpPr>
          <p:cNvPr id="227" name="Google Shape;227;p24"/>
          <p:cNvSpPr txBox="1"/>
          <p:nvPr/>
        </p:nvSpPr>
        <p:spPr>
          <a:xfrm>
            <a:off x="0" y="4677875"/>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Luxury Tax variable is a binary variable indicating whether the team paid luxury tax or not.</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Luxury Tax Amount variable indicates the total amount of luxury tax the team paid that year.</a:t>
            </a:r>
            <a:endParaRPr sz="1100">
              <a:solidFill>
                <a:schemeClr val="dk1"/>
              </a:solidFill>
              <a:latin typeface="Roboto"/>
              <a:ea typeface="Roboto"/>
              <a:cs typeface="Roboto"/>
              <a:sym typeface="Roboto"/>
            </a:endParaRPr>
          </a:p>
        </p:txBody>
      </p:sp>
      <p:sp>
        <p:nvSpPr>
          <p:cNvPr id="228" name="Google Shape;228;p24"/>
          <p:cNvSpPr txBox="1"/>
          <p:nvPr>
            <p:ph type="title"/>
          </p:nvPr>
        </p:nvSpPr>
        <p:spPr>
          <a:xfrm>
            <a:off x="-25" y="156450"/>
            <a:ext cx="9144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Wins vs Luxury Tax </a:t>
            </a:r>
            <a:r>
              <a:rPr b="1" lang="en" sz="1700">
                <a:latin typeface="Playfair Display"/>
                <a:ea typeface="Playfair Display"/>
                <a:cs typeface="Playfair Display"/>
                <a:sym typeface="Playfair Display"/>
              </a:rPr>
              <a:t>(Binary)</a:t>
            </a:r>
            <a:r>
              <a:rPr b="1" lang="en">
                <a:latin typeface="Playfair Display"/>
                <a:ea typeface="Playfair Display"/>
                <a:cs typeface="Playfair Display"/>
                <a:sym typeface="Playfair Display"/>
              </a:rPr>
              <a:t> vs Luxury Tax Amt </a:t>
            </a:r>
            <a:r>
              <a:rPr b="1" lang="en" sz="1600">
                <a:latin typeface="Playfair Display"/>
                <a:ea typeface="Playfair Display"/>
                <a:cs typeface="Playfair Display"/>
                <a:sym typeface="Playfair Display"/>
              </a:rPr>
              <a:t>(Millions)</a:t>
            </a:r>
            <a:r>
              <a:rPr b="1" lang="en">
                <a:latin typeface="Playfair Display"/>
                <a:ea typeface="Playfair Display"/>
                <a:cs typeface="Playfair Display"/>
                <a:sym typeface="Playfair Display"/>
              </a:rPr>
              <a:t> </a:t>
            </a:r>
            <a:endParaRPr b="1">
              <a:latin typeface="Playfair Display"/>
              <a:ea typeface="Playfair Display"/>
              <a:cs typeface="Playfair Display"/>
              <a:sym typeface="Playfair Display"/>
            </a:endParaRPr>
          </a:p>
        </p:txBody>
      </p:sp>
      <p:pic>
        <p:nvPicPr>
          <p:cNvPr id="229" name="Google Shape;229;p24"/>
          <p:cNvPicPr preferRelativeResize="0"/>
          <p:nvPr/>
        </p:nvPicPr>
        <p:blipFill>
          <a:blip r:embed="rId6">
            <a:alphaModFix/>
          </a:blip>
          <a:stretch>
            <a:fillRect/>
          </a:stretch>
        </p:blipFill>
        <p:spPr>
          <a:xfrm>
            <a:off x="6562799" y="1260587"/>
            <a:ext cx="1865076" cy="1819074"/>
          </a:xfrm>
          <a:prstGeom prst="rect">
            <a:avLst/>
          </a:prstGeom>
          <a:noFill/>
          <a:ln>
            <a:noFill/>
          </a:ln>
        </p:spPr>
      </p:pic>
      <p:pic>
        <p:nvPicPr>
          <p:cNvPr id="230" name="Google Shape;230;p24" title="luxtax (mp3cut.net).mp3">
            <a:hlinkClick r:id="rId7"/>
          </p:cNvPr>
          <p:cNvPicPr preferRelativeResize="0"/>
          <p:nvPr/>
        </p:nvPicPr>
        <p:blipFill>
          <a:blip r:embed="rId8">
            <a:alphaModFix/>
          </a:blip>
          <a:stretch>
            <a:fillRect/>
          </a:stretch>
        </p:blipFill>
        <p:spPr>
          <a:xfrm>
            <a:off x="-25" y="0"/>
            <a:ext cx="411325" cy="411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Avg Ticket Price </a:t>
            </a:r>
            <a:r>
              <a:rPr b="1" lang="en" sz="2000">
                <a:latin typeface="Playfair Display"/>
                <a:ea typeface="Playfair Display"/>
                <a:cs typeface="Playfair Display"/>
                <a:sym typeface="Playfair Display"/>
              </a:rPr>
              <a:t>($)</a:t>
            </a:r>
            <a:r>
              <a:rPr b="1" lang="en">
                <a:latin typeface="Playfair Display"/>
                <a:ea typeface="Playfair Display"/>
                <a:cs typeface="Playfair Display"/>
                <a:sym typeface="Playfair Display"/>
              </a:rPr>
              <a:t> vs Ticket Sold </a:t>
            </a:r>
            <a:r>
              <a:rPr b="1" lang="en" sz="1800">
                <a:latin typeface="Playfair Display"/>
                <a:ea typeface="Playfair Display"/>
                <a:cs typeface="Playfair Display"/>
                <a:sym typeface="Playfair Display"/>
              </a:rPr>
              <a:t>(Millions)</a:t>
            </a:r>
            <a:endParaRPr b="1" sz="1800">
              <a:latin typeface="Playfair Display"/>
              <a:ea typeface="Playfair Display"/>
              <a:cs typeface="Playfair Display"/>
              <a:sym typeface="Playfair Display"/>
            </a:endParaRPr>
          </a:p>
        </p:txBody>
      </p:sp>
      <p:pic>
        <p:nvPicPr>
          <p:cNvPr id="236" name="Google Shape;236;p25"/>
          <p:cNvPicPr preferRelativeResize="0"/>
          <p:nvPr/>
        </p:nvPicPr>
        <p:blipFill>
          <a:blip r:embed="rId3">
            <a:alphaModFix/>
          </a:blip>
          <a:stretch>
            <a:fillRect/>
          </a:stretch>
        </p:blipFill>
        <p:spPr>
          <a:xfrm>
            <a:off x="228600" y="1405000"/>
            <a:ext cx="4978876" cy="2481175"/>
          </a:xfrm>
          <a:prstGeom prst="rect">
            <a:avLst/>
          </a:prstGeom>
          <a:noFill/>
          <a:ln>
            <a:noFill/>
          </a:ln>
        </p:spPr>
      </p:pic>
      <p:pic>
        <p:nvPicPr>
          <p:cNvPr id="237" name="Google Shape;237;p25"/>
          <p:cNvPicPr preferRelativeResize="0"/>
          <p:nvPr/>
        </p:nvPicPr>
        <p:blipFill rotWithShape="1">
          <a:blip r:embed="rId4">
            <a:alphaModFix/>
          </a:blip>
          <a:srcRect b="10195" l="15507" r="6955" t="30668"/>
          <a:stretch/>
        </p:blipFill>
        <p:spPr>
          <a:xfrm>
            <a:off x="4031700" y="1405000"/>
            <a:ext cx="4978877" cy="2420824"/>
          </a:xfrm>
          <a:prstGeom prst="rect">
            <a:avLst/>
          </a:prstGeom>
          <a:noFill/>
          <a:ln>
            <a:noFill/>
          </a:ln>
        </p:spPr>
      </p:pic>
      <p:pic>
        <p:nvPicPr>
          <p:cNvPr id="238" name="Google Shape;238;p25" title="Page 13.mp3">
            <a:hlinkClick r:id="rId5"/>
          </p:cNvPr>
          <p:cNvPicPr preferRelativeResize="0"/>
          <p:nvPr/>
        </p:nvPicPr>
        <p:blipFill>
          <a:blip r:embed="rId6">
            <a:alphaModFix/>
          </a:blip>
          <a:stretch>
            <a:fillRect/>
          </a:stretch>
        </p:blipFill>
        <p:spPr>
          <a:xfrm>
            <a:off x="0" y="-19050"/>
            <a:ext cx="457200" cy="457200"/>
          </a:xfrm>
          <a:prstGeom prst="rect">
            <a:avLst/>
          </a:prstGeom>
          <a:noFill/>
          <a:ln>
            <a:noFill/>
          </a:ln>
        </p:spPr>
      </p:pic>
      <p:sp>
        <p:nvSpPr>
          <p:cNvPr id="239" name="Google Shape;239;p25"/>
          <p:cNvSpPr txBox="1"/>
          <p:nvPr/>
        </p:nvSpPr>
        <p:spPr>
          <a:xfrm>
            <a:off x="728888" y="39026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Avg Ticket Price</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0.161796</a:t>
            </a:r>
            <a:endParaRPr b="1">
              <a:solidFill>
                <a:srgbClr val="6AA84F"/>
              </a:solidFill>
              <a:latin typeface="Roboto"/>
              <a:ea typeface="Roboto"/>
              <a:cs typeface="Roboto"/>
              <a:sym typeface="Roboto"/>
            </a:endParaRPr>
          </a:p>
        </p:txBody>
      </p:sp>
      <p:sp>
        <p:nvSpPr>
          <p:cNvPr id="240" name="Google Shape;240;p25"/>
          <p:cNvSpPr txBox="1"/>
          <p:nvPr/>
        </p:nvSpPr>
        <p:spPr>
          <a:xfrm>
            <a:off x="4998175" y="39026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Tickets Sold</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0.214550</a:t>
            </a:r>
            <a:endParaRPr b="1">
              <a:solidFill>
                <a:srgbClr val="6AA84F"/>
              </a:solidFill>
              <a:latin typeface="Roboto"/>
              <a:ea typeface="Roboto"/>
              <a:cs typeface="Roboto"/>
              <a:sym typeface="Roboto"/>
            </a:endParaRPr>
          </a:p>
        </p:txBody>
      </p:sp>
      <p:sp>
        <p:nvSpPr>
          <p:cNvPr id="241" name="Google Shape;241;p25"/>
          <p:cNvSpPr txBox="1"/>
          <p:nvPr/>
        </p:nvSpPr>
        <p:spPr>
          <a:xfrm>
            <a:off x="0" y="4677875"/>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*Average ticket price means the Average resale ticket price for a seat in the team's stadium.</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*Tickets Sold (Millions) are Total tickets sold for all games.</a:t>
            </a:r>
            <a:endParaRPr sz="11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Total Team Salary</a:t>
            </a:r>
            <a:endParaRPr b="1">
              <a:latin typeface="Playfair Display"/>
              <a:ea typeface="Playfair Display"/>
              <a:cs typeface="Playfair Display"/>
              <a:sym typeface="Playfair Display"/>
            </a:endParaRPr>
          </a:p>
        </p:txBody>
      </p:sp>
      <p:pic>
        <p:nvPicPr>
          <p:cNvPr id="247" name="Google Shape;247;p26"/>
          <p:cNvPicPr preferRelativeResize="0"/>
          <p:nvPr/>
        </p:nvPicPr>
        <p:blipFill>
          <a:blip r:embed="rId3">
            <a:alphaModFix/>
          </a:blip>
          <a:stretch>
            <a:fillRect/>
          </a:stretch>
        </p:blipFill>
        <p:spPr>
          <a:xfrm>
            <a:off x="577850" y="960150"/>
            <a:ext cx="7988300" cy="3283751"/>
          </a:xfrm>
          <a:prstGeom prst="rect">
            <a:avLst/>
          </a:prstGeom>
          <a:noFill/>
          <a:ln>
            <a:noFill/>
          </a:ln>
        </p:spPr>
      </p:pic>
      <p:pic>
        <p:nvPicPr>
          <p:cNvPr id="248" name="Google Shape;248;p26" title="Page-14.mp3">
            <a:hlinkClick r:id="rId4"/>
          </p:cNvPr>
          <p:cNvPicPr preferRelativeResize="0"/>
          <p:nvPr/>
        </p:nvPicPr>
        <p:blipFill>
          <a:blip r:embed="rId5">
            <a:alphaModFix/>
          </a:blip>
          <a:stretch>
            <a:fillRect/>
          </a:stretch>
        </p:blipFill>
        <p:spPr>
          <a:xfrm>
            <a:off x="0" y="27200"/>
            <a:ext cx="273050" cy="273050"/>
          </a:xfrm>
          <a:prstGeom prst="rect">
            <a:avLst/>
          </a:prstGeom>
          <a:noFill/>
          <a:ln>
            <a:noFill/>
          </a:ln>
        </p:spPr>
      </p:pic>
      <p:sp>
        <p:nvSpPr>
          <p:cNvPr id="249" name="Google Shape;249;p26"/>
          <p:cNvSpPr txBox="1"/>
          <p:nvPr/>
        </p:nvSpPr>
        <p:spPr>
          <a:xfrm>
            <a:off x="3049038" y="411762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Total Team Salary</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0.145943</a:t>
            </a:r>
            <a:endParaRPr b="1">
              <a:solidFill>
                <a:srgbClr val="6AA84F"/>
              </a:solidFill>
              <a:latin typeface="Roboto"/>
              <a:ea typeface="Roboto"/>
              <a:cs typeface="Roboto"/>
              <a:sym typeface="Roboto"/>
            </a:endParaRPr>
          </a:p>
        </p:txBody>
      </p:sp>
      <p:sp>
        <p:nvSpPr>
          <p:cNvPr id="250" name="Google Shape;250;p26"/>
          <p:cNvSpPr txBox="1"/>
          <p:nvPr/>
        </p:nvSpPr>
        <p:spPr>
          <a:xfrm>
            <a:off x="0" y="4865700"/>
            <a:ext cx="91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Total Team Salary is the Total combined salaries of all players on the team</a:t>
            </a:r>
            <a:endParaRPr sz="11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Team by Location</a:t>
            </a:r>
            <a:endParaRPr b="1">
              <a:latin typeface="Playfair Display"/>
              <a:ea typeface="Playfair Display"/>
              <a:cs typeface="Playfair Display"/>
              <a:sym typeface="Playfair Display"/>
            </a:endParaRPr>
          </a:p>
        </p:txBody>
      </p:sp>
      <p:pic>
        <p:nvPicPr>
          <p:cNvPr id="256" name="Google Shape;256;p27"/>
          <p:cNvPicPr preferRelativeResize="0"/>
          <p:nvPr/>
        </p:nvPicPr>
        <p:blipFill rotWithShape="1">
          <a:blip r:embed="rId3">
            <a:alphaModFix/>
          </a:blip>
          <a:srcRect b="0" l="6890" r="0" t="0"/>
          <a:stretch/>
        </p:blipFill>
        <p:spPr>
          <a:xfrm>
            <a:off x="243825" y="1316700"/>
            <a:ext cx="5882552" cy="2785225"/>
          </a:xfrm>
          <a:prstGeom prst="rect">
            <a:avLst/>
          </a:prstGeom>
          <a:noFill/>
          <a:ln>
            <a:noFill/>
          </a:ln>
        </p:spPr>
      </p:pic>
      <p:pic>
        <p:nvPicPr>
          <p:cNvPr id="257" name="Google Shape;257;p27"/>
          <p:cNvPicPr preferRelativeResize="0"/>
          <p:nvPr/>
        </p:nvPicPr>
        <p:blipFill>
          <a:blip r:embed="rId4">
            <a:alphaModFix/>
          </a:blip>
          <a:stretch>
            <a:fillRect/>
          </a:stretch>
        </p:blipFill>
        <p:spPr>
          <a:xfrm>
            <a:off x="6279050" y="1436775"/>
            <a:ext cx="2667950" cy="2455724"/>
          </a:xfrm>
          <a:prstGeom prst="rect">
            <a:avLst/>
          </a:prstGeom>
          <a:noFill/>
          <a:ln>
            <a:noFill/>
          </a:ln>
        </p:spPr>
      </p:pic>
      <p:pic>
        <p:nvPicPr>
          <p:cNvPr id="258" name="Google Shape;258;p27" title="Page-15.mp3">
            <a:hlinkClick r:id="rId5"/>
          </p:cNvPr>
          <p:cNvPicPr preferRelativeResize="0"/>
          <p:nvPr/>
        </p:nvPicPr>
        <p:blipFill>
          <a:blip r:embed="rId6">
            <a:alphaModFix/>
          </a:blip>
          <a:stretch>
            <a:fillRect/>
          </a:stretch>
        </p:blipFill>
        <p:spPr>
          <a:xfrm>
            <a:off x="0" y="-19050"/>
            <a:ext cx="457200" cy="457200"/>
          </a:xfrm>
          <a:prstGeom prst="rect">
            <a:avLst/>
          </a:prstGeom>
          <a:noFill/>
          <a:ln>
            <a:noFill/>
          </a:ln>
        </p:spPr>
      </p:pic>
      <p:sp>
        <p:nvSpPr>
          <p:cNvPr id="259" name="Google Shape;259;p27"/>
          <p:cNvSpPr txBox="1"/>
          <p:nvPr/>
        </p:nvSpPr>
        <p:spPr>
          <a:xfrm>
            <a:off x="1662138" y="41722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Wins on each team based on Geographic Location </a:t>
            </a:r>
            <a:endParaRPr b="1">
              <a:solidFill>
                <a:srgbClr val="6AA84F"/>
              </a:solidFill>
              <a:latin typeface="Roboto"/>
              <a:ea typeface="Roboto"/>
              <a:cs typeface="Roboto"/>
              <a:sym typeface="Roboto"/>
            </a:endParaRPr>
          </a:p>
        </p:txBody>
      </p:sp>
      <p:sp>
        <p:nvSpPr>
          <p:cNvPr id="260" name="Google Shape;260;p27"/>
          <p:cNvSpPr txBox="1"/>
          <p:nvPr/>
        </p:nvSpPr>
        <p:spPr>
          <a:xfrm>
            <a:off x="6041463" y="4172275"/>
            <a:ext cx="304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East/ West Regression Result</a:t>
            </a:r>
            <a:endParaRPr b="1">
              <a:solidFill>
                <a:srgbClr val="6AA84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419550" y="257100"/>
            <a:ext cx="83049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Total Revenue vs Franchise Valuation</a:t>
            </a:r>
            <a:endParaRPr b="1">
              <a:latin typeface="Playfair Display"/>
              <a:ea typeface="Playfair Display"/>
              <a:cs typeface="Playfair Display"/>
              <a:sym typeface="Playfair Display"/>
            </a:endParaRPr>
          </a:p>
          <a:p>
            <a:pPr indent="0" lvl="0" marL="0" rtl="0" algn="r">
              <a:spcBef>
                <a:spcPts val="0"/>
              </a:spcBef>
              <a:spcAft>
                <a:spcPts val="0"/>
              </a:spcAft>
              <a:buNone/>
            </a:pPr>
            <a:r>
              <a:rPr b="1" lang="en" sz="1700">
                <a:latin typeface="Playfair Display"/>
                <a:ea typeface="Playfair Display"/>
                <a:cs typeface="Playfair Display"/>
                <a:sym typeface="Playfair Display"/>
              </a:rPr>
              <a:t>(Millions)</a:t>
            </a:r>
            <a:endParaRPr b="1" sz="1700">
              <a:latin typeface="Playfair Display"/>
              <a:ea typeface="Playfair Display"/>
              <a:cs typeface="Playfair Display"/>
              <a:sym typeface="Playfair Display"/>
            </a:endParaRPr>
          </a:p>
        </p:txBody>
      </p:sp>
      <p:pic>
        <p:nvPicPr>
          <p:cNvPr id="266" name="Google Shape;266;p28"/>
          <p:cNvPicPr preferRelativeResize="0"/>
          <p:nvPr/>
        </p:nvPicPr>
        <p:blipFill rotWithShape="1">
          <a:blip r:embed="rId3">
            <a:alphaModFix/>
          </a:blip>
          <a:srcRect b="4826" l="0" r="2458" t="4626"/>
          <a:stretch/>
        </p:blipFill>
        <p:spPr>
          <a:xfrm>
            <a:off x="4128375" y="1538575"/>
            <a:ext cx="5015626" cy="2363900"/>
          </a:xfrm>
          <a:prstGeom prst="rect">
            <a:avLst/>
          </a:prstGeom>
          <a:noFill/>
          <a:ln>
            <a:noFill/>
          </a:ln>
        </p:spPr>
      </p:pic>
      <p:pic>
        <p:nvPicPr>
          <p:cNvPr id="267" name="Google Shape;267;p28"/>
          <p:cNvPicPr preferRelativeResize="0"/>
          <p:nvPr/>
        </p:nvPicPr>
        <p:blipFill rotWithShape="1">
          <a:blip r:embed="rId4">
            <a:alphaModFix/>
          </a:blip>
          <a:srcRect b="0" l="2840" r="21613" t="0"/>
          <a:stretch/>
        </p:blipFill>
        <p:spPr>
          <a:xfrm>
            <a:off x="122400" y="1466200"/>
            <a:ext cx="4048249" cy="2508650"/>
          </a:xfrm>
          <a:prstGeom prst="rect">
            <a:avLst/>
          </a:prstGeom>
          <a:noFill/>
          <a:ln>
            <a:noFill/>
          </a:ln>
        </p:spPr>
      </p:pic>
      <p:pic>
        <p:nvPicPr>
          <p:cNvPr id="268" name="Google Shape;268;p28" title="Page-16.mp3">
            <a:hlinkClick r:id="rId5"/>
          </p:cNvPr>
          <p:cNvPicPr preferRelativeResize="0"/>
          <p:nvPr/>
        </p:nvPicPr>
        <p:blipFill>
          <a:blip r:embed="rId6">
            <a:alphaModFix/>
          </a:blip>
          <a:stretch>
            <a:fillRect/>
          </a:stretch>
        </p:blipFill>
        <p:spPr>
          <a:xfrm>
            <a:off x="0" y="-19050"/>
            <a:ext cx="457200" cy="457200"/>
          </a:xfrm>
          <a:prstGeom prst="rect">
            <a:avLst/>
          </a:prstGeom>
          <a:noFill/>
          <a:ln>
            <a:noFill/>
          </a:ln>
        </p:spPr>
      </p:pic>
      <p:sp>
        <p:nvSpPr>
          <p:cNvPr id="269" name="Google Shape;269;p28"/>
          <p:cNvSpPr txBox="1"/>
          <p:nvPr/>
        </p:nvSpPr>
        <p:spPr>
          <a:xfrm>
            <a:off x="623563" y="4075200"/>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Total Revenue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CC0000"/>
                </a:solidFill>
                <a:latin typeface="Roboto"/>
                <a:ea typeface="Roboto"/>
                <a:cs typeface="Roboto"/>
                <a:sym typeface="Roboto"/>
              </a:rPr>
              <a:t>Negative </a:t>
            </a:r>
            <a:r>
              <a:rPr lang="en">
                <a:solidFill>
                  <a:srgbClr val="CC0000"/>
                </a:solidFill>
                <a:latin typeface="Roboto"/>
                <a:ea typeface="Roboto"/>
                <a:cs typeface="Roboto"/>
                <a:sym typeface="Roboto"/>
              </a:rPr>
              <a:t>Correlation: </a:t>
            </a:r>
            <a:r>
              <a:rPr lang="en">
                <a:solidFill>
                  <a:srgbClr val="CC0000"/>
                </a:solidFill>
                <a:latin typeface="Roboto"/>
                <a:ea typeface="Roboto"/>
                <a:cs typeface="Roboto"/>
                <a:sym typeface="Roboto"/>
              </a:rPr>
              <a:t>-0.011488</a:t>
            </a:r>
            <a:endParaRPr b="1">
              <a:solidFill>
                <a:srgbClr val="CC0000"/>
              </a:solidFill>
              <a:latin typeface="Roboto"/>
              <a:ea typeface="Roboto"/>
              <a:cs typeface="Roboto"/>
              <a:sym typeface="Roboto"/>
            </a:endParaRPr>
          </a:p>
        </p:txBody>
      </p:sp>
      <p:sp>
        <p:nvSpPr>
          <p:cNvPr id="270" name="Google Shape;270;p28"/>
          <p:cNvSpPr txBox="1"/>
          <p:nvPr/>
        </p:nvSpPr>
        <p:spPr>
          <a:xfrm>
            <a:off x="5113225" y="4075200"/>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Franchise Valuation</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CC0000"/>
                </a:solidFill>
                <a:latin typeface="Roboto"/>
                <a:ea typeface="Roboto"/>
                <a:cs typeface="Roboto"/>
                <a:sym typeface="Roboto"/>
              </a:rPr>
              <a:t>Negative Correlation: </a:t>
            </a:r>
            <a:r>
              <a:rPr lang="en">
                <a:solidFill>
                  <a:srgbClr val="CC0000"/>
                </a:solidFill>
                <a:latin typeface="Roboto"/>
                <a:ea typeface="Roboto"/>
                <a:cs typeface="Roboto"/>
                <a:sym typeface="Roboto"/>
              </a:rPr>
              <a:t>-0.104385</a:t>
            </a:r>
            <a:endParaRPr b="1">
              <a:solidFill>
                <a:srgbClr val="CC0000"/>
              </a:solidFill>
              <a:latin typeface="Roboto"/>
              <a:ea typeface="Roboto"/>
              <a:cs typeface="Roboto"/>
              <a:sym typeface="Roboto"/>
            </a:endParaRPr>
          </a:p>
        </p:txBody>
      </p:sp>
      <p:sp>
        <p:nvSpPr>
          <p:cNvPr id="271" name="Google Shape;271;p28"/>
          <p:cNvSpPr txBox="1"/>
          <p:nvPr/>
        </p:nvSpPr>
        <p:spPr>
          <a:xfrm>
            <a:off x="0" y="4677875"/>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Total revenue is the revenue for that team in that year (from all revenue sources).</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*Tickets Sold (Millions) are the Total tickets sold for all games.</a:t>
            </a:r>
            <a:endParaRPr sz="11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9"/>
          <p:cNvPicPr preferRelativeResize="0"/>
          <p:nvPr/>
        </p:nvPicPr>
        <p:blipFill rotWithShape="1">
          <a:blip r:embed="rId3">
            <a:alphaModFix/>
          </a:blip>
          <a:srcRect b="4826" l="0" r="2458" t="4626"/>
          <a:stretch/>
        </p:blipFill>
        <p:spPr>
          <a:xfrm>
            <a:off x="4128375" y="1614775"/>
            <a:ext cx="5015626" cy="2363900"/>
          </a:xfrm>
          <a:prstGeom prst="rect">
            <a:avLst/>
          </a:prstGeom>
          <a:noFill/>
          <a:ln>
            <a:noFill/>
          </a:ln>
        </p:spPr>
      </p:pic>
      <p:pic>
        <p:nvPicPr>
          <p:cNvPr id="277" name="Google Shape;277;p29"/>
          <p:cNvPicPr preferRelativeResize="0"/>
          <p:nvPr/>
        </p:nvPicPr>
        <p:blipFill rotWithShape="1">
          <a:blip r:embed="rId4">
            <a:alphaModFix/>
          </a:blip>
          <a:srcRect b="0" l="2840" r="21613" t="0"/>
          <a:stretch/>
        </p:blipFill>
        <p:spPr>
          <a:xfrm>
            <a:off x="122400" y="1542400"/>
            <a:ext cx="4048249" cy="2508650"/>
          </a:xfrm>
          <a:prstGeom prst="rect">
            <a:avLst/>
          </a:prstGeom>
          <a:noFill/>
          <a:ln>
            <a:noFill/>
          </a:ln>
        </p:spPr>
      </p:pic>
      <p:sp>
        <p:nvSpPr>
          <p:cNvPr id="278" name="Google Shape;278;p29"/>
          <p:cNvSpPr txBox="1"/>
          <p:nvPr/>
        </p:nvSpPr>
        <p:spPr>
          <a:xfrm>
            <a:off x="594450" y="4161250"/>
            <a:ext cx="795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Visual Representation of outliers as a result of the legacy/location phenomenon in NBA.</a:t>
            </a:r>
            <a:endParaRPr>
              <a:solidFill>
                <a:schemeClr val="dk1"/>
              </a:solidFill>
              <a:latin typeface="Roboto"/>
              <a:ea typeface="Roboto"/>
              <a:cs typeface="Roboto"/>
              <a:sym typeface="Roboto"/>
            </a:endParaRPr>
          </a:p>
        </p:txBody>
      </p:sp>
      <p:sp>
        <p:nvSpPr>
          <p:cNvPr id="279" name="Google Shape;279;p29"/>
          <p:cNvSpPr/>
          <p:nvPr/>
        </p:nvSpPr>
        <p:spPr>
          <a:xfrm>
            <a:off x="4712950" y="2368150"/>
            <a:ext cx="291300" cy="153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1442875" y="2156500"/>
            <a:ext cx="291300" cy="153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2365875" y="2025025"/>
            <a:ext cx="909000" cy="2847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3411300" y="1915075"/>
            <a:ext cx="681600" cy="2847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txBox="1"/>
          <p:nvPr/>
        </p:nvSpPr>
        <p:spPr>
          <a:xfrm>
            <a:off x="777475" y="1826925"/>
            <a:ext cx="95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9900FF"/>
                </a:solidFill>
                <a:latin typeface="Roboto"/>
                <a:ea typeface="Roboto"/>
                <a:cs typeface="Roboto"/>
                <a:sym typeface="Roboto"/>
              </a:rPr>
              <a:t>LA Lakers</a:t>
            </a:r>
            <a:r>
              <a:rPr b="1" lang="en" sz="800">
                <a:latin typeface="Roboto"/>
                <a:ea typeface="Roboto"/>
                <a:cs typeface="Roboto"/>
                <a:sym typeface="Roboto"/>
              </a:rPr>
              <a:t> </a:t>
            </a:r>
            <a:endParaRPr b="1" sz="800">
              <a:latin typeface="Roboto"/>
              <a:ea typeface="Roboto"/>
              <a:cs typeface="Roboto"/>
              <a:sym typeface="Roboto"/>
            </a:endParaRPr>
          </a:p>
          <a:p>
            <a:pPr indent="0" lvl="0" marL="0" rtl="0" algn="l">
              <a:spcBef>
                <a:spcPts val="0"/>
              </a:spcBef>
              <a:spcAft>
                <a:spcPts val="0"/>
              </a:spcAft>
              <a:buNone/>
            </a:pPr>
            <a:r>
              <a:rPr b="1" lang="en" sz="800">
                <a:solidFill>
                  <a:srgbClr val="BF9000"/>
                </a:solidFill>
                <a:latin typeface="Roboto"/>
                <a:ea typeface="Roboto"/>
                <a:cs typeface="Roboto"/>
                <a:sym typeface="Roboto"/>
              </a:rPr>
              <a:t>New York Knicks </a:t>
            </a:r>
            <a:endParaRPr b="1" sz="800">
              <a:solidFill>
                <a:srgbClr val="BF9000"/>
              </a:solidFill>
              <a:latin typeface="Roboto"/>
              <a:ea typeface="Roboto"/>
              <a:cs typeface="Roboto"/>
              <a:sym typeface="Roboto"/>
            </a:endParaRPr>
          </a:p>
        </p:txBody>
      </p:sp>
      <p:sp>
        <p:nvSpPr>
          <p:cNvPr id="284" name="Google Shape;284;p29"/>
          <p:cNvSpPr txBox="1"/>
          <p:nvPr/>
        </p:nvSpPr>
        <p:spPr>
          <a:xfrm>
            <a:off x="3080875" y="2563125"/>
            <a:ext cx="138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9900FF"/>
                </a:solidFill>
                <a:latin typeface="Roboto"/>
                <a:ea typeface="Roboto"/>
                <a:cs typeface="Roboto"/>
                <a:sym typeface="Roboto"/>
              </a:rPr>
              <a:t>LA Lakers</a:t>
            </a:r>
            <a:r>
              <a:rPr b="1" lang="en" sz="800">
                <a:latin typeface="Roboto"/>
                <a:ea typeface="Roboto"/>
                <a:cs typeface="Roboto"/>
                <a:sym typeface="Roboto"/>
              </a:rPr>
              <a:t> </a:t>
            </a:r>
            <a:endParaRPr b="1" sz="800">
              <a:latin typeface="Roboto"/>
              <a:ea typeface="Roboto"/>
              <a:cs typeface="Roboto"/>
              <a:sym typeface="Roboto"/>
            </a:endParaRPr>
          </a:p>
          <a:p>
            <a:pPr indent="0" lvl="0" marL="0" rtl="0" algn="l">
              <a:spcBef>
                <a:spcPts val="0"/>
              </a:spcBef>
              <a:spcAft>
                <a:spcPts val="0"/>
              </a:spcAft>
              <a:buNone/>
            </a:pPr>
            <a:r>
              <a:rPr b="1" lang="en" sz="800">
                <a:solidFill>
                  <a:srgbClr val="BF9000"/>
                </a:solidFill>
                <a:latin typeface="Roboto"/>
                <a:ea typeface="Roboto"/>
                <a:cs typeface="Roboto"/>
                <a:sym typeface="Roboto"/>
              </a:rPr>
              <a:t>New York Knicks</a:t>
            </a:r>
            <a:endParaRPr b="1" sz="800">
              <a:solidFill>
                <a:srgbClr val="BF9000"/>
              </a:solidFill>
              <a:latin typeface="Roboto"/>
              <a:ea typeface="Roboto"/>
              <a:cs typeface="Roboto"/>
              <a:sym typeface="Roboto"/>
            </a:endParaRPr>
          </a:p>
          <a:p>
            <a:pPr indent="0" lvl="0" marL="0" rtl="0" algn="l">
              <a:spcBef>
                <a:spcPts val="0"/>
              </a:spcBef>
              <a:spcAft>
                <a:spcPts val="0"/>
              </a:spcAft>
              <a:buNone/>
            </a:pPr>
            <a:r>
              <a:rPr b="1" lang="en" sz="800">
                <a:solidFill>
                  <a:srgbClr val="F1C232"/>
                </a:solidFill>
                <a:latin typeface="Roboto"/>
                <a:ea typeface="Roboto"/>
                <a:cs typeface="Roboto"/>
                <a:sym typeface="Roboto"/>
              </a:rPr>
              <a:t>Golden State Warriors </a:t>
            </a:r>
            <a:r>
              <a:rPr b="1" lang="en" sz="800">
                <a:solidFill>
                  <a:srgbClr val="BF9000"/>
                </a:solidFill>
                <a:latin typeface="Roboto"/>
                <a:ea typeface="Roboto"/>
                <a:cs typeface="Roboto"/>
                <a:sym typeface="Roboto"/>
              </a:rPr>
              <a:t> </a:t>
            </a:r>
            <a:endParaRPr b="1" sz="800">
              <a:solidFill>
                <a:srgbClr val="BF9000"/>
              </a:solidFill>
              <a:latin typeface="Roboto"/>
              <a:ea typeface="Roboto"/>
              <a:cs typeface="Roboto"/>
              <a:sym typeface="Roboto"/>
            </a:endParaRPr>
          </a:p>
        </p:txBody>
      </p:sp>
      <p:sp>
        <p:nvSpPr>
          <p:cNvPr id="285" name="Google Shape;285;p29"/>
          <p:cNvSpPr txBox="1"/>
          <p:nvPr>
            <p:ph type="title"/>
          </p:nvPr>
        </p:nvSpPr>
        <p:spPr>
          <a:xfrm>
            <a:off x="419550" y="257100"/>
            <a:ext cx="83049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Revenue vs Franchise vs Legacy</a:t>
            </a:r>
            <a:endParaRPr b="1" sz="1700">
              <a:latin typeface="Playfair Display"/>
              <a:ea typeface="Playfair Display"/>
              <a:cs typeface="Playfair Display"/>
              <a:sym typeface="Playfair Display"/>
            </a:endParaRPr>
          </a:p>
        </p:txBody>
      </p:sp>
      <p:sp>
        <p:nvSpPr>
          <p:cNvPr id="286" name="Google Shape;286;p29"/>
          <p:cNvSpPr/>
          <p:nvPr/>
        </p:nvSpPr>
        <p:spPr>
          <a:xfrm>
            <a:off x="642775" y="2889825"/>
            <a:ext cx="603300" cy="2274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1442875" y="2839050"/>
            <a:ext cx="720600" cy="210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2360275" y="2801850"/>
            <a:ext cx="720600" cy="2847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txBox="1"/>
          <p:nvPr/>
        </p:nvSpPr>
        <p:spPr>
          <a:xfrm>
            <a:off x="7009200" y="2675700"/>
            <a:ext cx="138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9900FF"/>
                </a:solidFill>
                <a:latin typeface="Roboto"/>
                <a:ea typeface="Roboto"/>
                <a:cs typeface="Roboto"/>
                <a:sym typeface="Roboto"/>
              </a:rPr>
              <a:t>LA Lakers</a:t>
            </a:r>
            <a:r>
              <a:rPr b="1" lang="en" sz="800">
                <a:latin typeface="Roboto"/>
                <a:ea typeface="Roboto"/>
                <a:cs typeface="Roboto"/>
                <a:sym typeface="Roboto"/>
              </a:rPr>
              <a:t> </a:t>
            </a:r>
            <a:endParaRPr b="1" sz="800">
              <a:latin typeface="Roboto"/>
              <a:ea typeface="Roboto"/>
              <a:cs typeface="Roboto"/>
              <a:sym typeface="Roboto"/>
            </a:endParaRPr>
          </a:p>
          <a:p>
            <a:pPr indent="0" lvl="0" marL="0" rtl="0" algn="l">
              <a:spcBef>
                <a:spcPts val="0"/>
              </a:spcBef>
              <a:spcAft>
                <a:spcPts val="0"/>
              </a:spcAft>
              <a:buNone/>
            </a:pPr>
            <a:r>
              <a:rPr b="1" lang="en" sz="800">
                <a:solidFill>
                  <a:srgbClr val="BF9000"/>
                </a:solidFill>
                <a:latin typeface="Roboto"/>
                <a:ea typeface="Roboto"/>
                <a:cs typeface="Roboto"/>
                <a:sym typeface="Roboto"/>
              </a:rPr>
              <a:t>New York Knicks</a:t>
            </a:r>
            <a:endParaRPr b="1" sz="800">
              <a:solidFill>
                <a:srgbClr val="BF9000"/>
              </a:solidFill>
              <a:latin typeface="Roboto"/>
              <a:ea typeface="Roboto"/>
              <a:cs typeface="Roboto"/>
              <a:sym typeface="Roboto"/>
            </a:endParaRPr>
          </a:p>
          <a:p>
            <a:pPr indent="0" lvl="0" marL="0" rtl="0" algn="l">
              <a:spcBef>
                <a:spcPts val="0"/>
              </a:spcBef>
              <a:spcAft>
                <a:spcPts val="0"/>
              </a:spcAft>
              <a:buNone/>
            </a:pPr>
            <a:r>
              <a:rPr b="1" lang="en" sz="800">
                <a:solidFill>
                  <a:srgbClr val="F1C232"/>
                </a:solidFill>
                <a:latin typeface="Roboto"/>
                <a:ea typeface="Roboto"/>
                <a:cs typeface="Roboto"/>
                <a:sym typeface="Roboto"/>
              </a:rPr>
              <a:t>Golden State Warriors </a:t>
            </a:r>
            <a:r>
              <a:rPr b="1" lang="en" sz="800">
                <a:solidFill>
                  <a:srgbClr val="BF9000"/>
                </a:solidFill>
                <a:latin typeface="Roboto"/>
                <a:ea typeface="Roboto"/>
                <a:cs typeface="Roboto"/>
                <a:sym typeface="Roboto"/>
              </a:rPr>
              <a:t> </a:t>
            </a:r>
            <a:endParaRPr b="1" sz="800">
              <a:solidFill>
                <a:srgbClr val="BF9000"/>
              </a:solidFill>
              <a:latin typeface="Roboto"/>
              <a:ea typeface="Roboto"/>
              <a:cs typeface="Roboto"/>
              <a:sym typeface="Roboto"/>
            </a:endParaRPr>
          </a:p>
        </p:txBody>
      </p:sp>
      <p:sp>
        <p:nvSpPr>
          <p:cNvPr id="290" name="Google Shape;290;p29"/>
          <p:cNvSpPr/>
          <p:nvPr/>
        </p:nvSpPr>
        <p:spPr>
          <a:xfrm>
            <a:off x="5501600" y="2309725"/>
            <a:ext cx="206100" cy="153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6377975" y="2090725"/>
            <a:ext cx="373500" cy="1089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7423750" y="1968025"/>
            <a:ext cx="206100" cy="210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4712950" y="2963925"/>
            <a:ext cx="291300" cy="153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5459000" y="2918325"/>
            <a:ext cx="720600" cy="210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6339100" y="2839050"/>
            <a:ext cx="720600" cy="210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nvSpPr>
        <p:spPr>
          <a:xfrm>
            <a:off x="5382800" y="1768675"/>
            <a:ext cx="95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9900FF"/>
                </a:solidFill>
                <a:latin typeface="Roboto"/>
                <a:ea typeface="Roboto"/>
                <a:cs typeface="Roboto"/>
                <a:sym typeface="Roboto"/>
              </a:rPr>
              <a:t>LA Lakers</a:t>
            </a:r>
            <a:r>
              <a:rPr b="1" lang="en" sz="800">
                <a:latin typeface="Roboto"/>
                <a:ea typeface="Roboto"/>
                <a:cs typeface="Roboto"/>
                <a:sym typeface="Roboto"/>
              </a:rPr>
              <a:t> </a:t>
            </a:r>
            <a:endParaRPr b="1" sz="800">
              <a:latin typeface="Roboto"/>
              <a:ea typeface="Roboto"/>
              <a:cs typeface="Roboto"/>
              <a:sym typeface="Roboto"/>
            </a:endParaRPr>
          </a:p>
          <a:p>
            <a:pPr indent="0" lvl="0" marL="0" rtl="0" algn="l">
              <a:spcBef>
                <a:spcPts val="0"/>
              </a:spcBef>
              <a:spcAft>
                <a:spcPts val="0"/>
              </a:spcAft>
              <a:buNone/>
            </a:pPr>
            <a:r>
              <a:rPr b="1" lang="en" sz="800">
                <a:solidFill>
                  <a:srgbClr val="BF9000"/>
                </a:solidFill>
                <a:latin typeface="Roboto"/>
                <a:ea typeface="Roboto"/>
                <a:cs typeface="Roboto"/>
                <a:sym typeface="Roboto"/>
              </a:rPr>
              <a:t>New York Knicks </a:t>
            </a:r>
            <a:endParaRPr b="1" sz="800">
              <a:solidFill>
                <a:srgbClr val="BF9000"/>
              </a:solidFill>
              <a:latin typeface="Roboto"/>
              <a:ea typeface="Roboto"/>
              <a:cs typeface="Roboto"/>
              <a:sym typeface="Roboto"/>
            </a:endParaRPr>
          </a:p>
        </p:txBody>
      </p:sp>
      <p:pic>
        <p:nvPicPr>
          <p:cNvPr id="297" name="Google Shape;297;p29" title="Page 17.mp3">
            <a:hlinkClick r:id="rId5"/>
          </p:cNvPr>
          <p:cNvPicPr preferRelativeResize="0"/>
          <p:nvPr/>
        </p:nvPicPr>
        <p:blipFill>
          <a:blip r:embed="rId6">
            <a:alphaModFix/>
          </a:blip>
          <a:stretch>
            <a:fillRect/>
          </a:stretch>
        </p:blipFill>
        <p:spPr>
          <a:xfrm>
            <a:off x="0" y="12450"/>
            <a:ext cx="388200" cy="38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Social Media Followers</a:t>
            </a:r>
            <a:endParaRPr b="1">
              <a:latin typeface="Playfair Display"/>
              <a:ea typeface="Playfair Display"/>
              <a:cs typeface="Playfair Display"/>
              <a:sym typeface="Playfair Display"/>
            </a:endParaRPr>
          </a:p>
        </p:txBody>
      </p:sp>
      <p:pic>
        <p:nvPicPr>
          <p:cNvPr id="303" name="Google Shape;303;p30"/>
          <p:cNvPicPr preferRelativeResize="0"/>
          <p:nvPr/>
        </p:nvPicPr>
        <p:blipFill rotWithShape="1">
          <a:blip r:embed="rId3">
            <a:alphaModFix/>
          </a:blip>
          <a:srcRect b="0" l="0" r="18633" t="0"/>
          <a:stretch/>
        </p:blipFill>
        <p:spPr>
          <a:xfrm>
            <a:off x="140900" y="1486325"/>
            <a:ext cx="3942100" cy="2319850"/>
          </a:xfrm>
          <a:prstGeom prst="rect">
            <a:avLst/>
          </a:prstGeom>
          <a:noFill/>
          <a:ln>
            <a:noFill/>
          </a:ln>
        </p:spPr>
      </p:pic>
      <p:pic>
        <p:nvPicPr>
          <p:cNvPr id="304" name="Google Shape;304;p30"/>
          <p:cNvPicPr preferRelativeResize="0"/>
          <p:nvPr/>
        </p:nvPicPr>
        <p:blipFill rotWithShape="1">
          <a:blip r:embed="rId3">
            <a:alphaModFix/>
          </a:blip>
          <a:srcRect b="0" l="0" r="970" t="0"/>
          <a:stretch/>
        </p:blipFill>
        <p:spPr>
          <a:xfrm>
            <a:off x="4083000" y="1486325"/>
            <a:ext cx="4796224" cy="2319850"/>
          </a:xfrm>
          <a:prstGeom prst="rect">
            <a:avLst/>
          </a:prstGeom>
          <a:noFill/>
          <a:ln>
            <a:noFill/>
          </a:ln>
        </p:spPr>
      </p:pic>
      <p:sp>
        <p:nvSpPr>
          <p:cNvPr id="305" name="Google Shape;305;p30"/>
          <p:cNvSpPr/>
          <p:nvPr/>
        </p:nvSpPr>
        <p:spPr>
          <a:xfrm>
            <a:off x="1773825" y="1880100"/>
            <a:ext cx="122400" cy="145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832925" y="2025300"/>
            <a:ext cx="122400" cy="145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2598500" y="1880100"/>
            <a:ext cx="122400" cy="145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3492500" y="1841375"/>
            <a:ext cx="122400" cy="145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609625" y="2803950"/>
            <a:ext cx="122400" cy="145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1450125" y="2803950"/>
            <a:ext cx="122400" cy="145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2384550" y="2843550"/>
            <a:ext cx="122400" cy="1452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txBox="1"/>
          <p:nvPr/>
        </p:nvSpPr>
        <p:spPr>
          <a:xfrm>
            <a:off x="1851800" y="1944000"/>
            <a:ext cx="86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accent3"/>
                </a:solidFill>
                <a:latin typeface="Roboto"/>
                <a:ea typeface="Roboto"/>
                <a:cs typeface="Roboto"/>
                <a:sym typeface="Roboto"/>
              </a:rPr>
              <a:t>Chicago Bulls</a:t>
            </a:r>
            <a:endParaRPr b="1" sz="800">
              <a:solidFill>
                <a:schemeClr val="accent3"/>
              </a:solidFill>
              <a:latin typeface="Roboto"/>
              <a:ea typeface="Roboto"/>
              <a:cs typeface="Roboto"/>
              <a:sym typeface="Roboto"/>
            </a:endParaRPr>
          </a:p>
        </p:txBody>
      </p:sp>
      <p:pic>
        <p:nvPicPr>
          <p:cNvPr id="313" name="Google Shape;313;p30" title="Page 18.mp3">
            <a:hlinkClick r:id="rId4"/>
          </p:cNvPr>
          <p:cNvPicPr preferRelativeResize="0"/>
          <p:nvPr/>
        </p:nvPicPr>
        <p:blipFill>
          <a:blip r:embed="rId5">
            <a:alphaModFix/>
          </a:blip>
          <a:stretch>
            <a:fillRect/>
          </a:stretch>
        </p:blipFill>
        <p:spPr>
          <a:xfrm>
            <a:off x="0" y="-19050"/>
            <a:ext cx="457200" cy="457200"/>
          </a:xfrm>
          <a:prstGeom prst="rect">
            <a:avLst/>
          </a:prstGeom>
          <a:noFill/>
          <a:ln>
            <a:noFill/>
          </a:ln>
        </p:spPr>
      </p:pic>
      <p:sp>
        <p:nvSpPr>
          <p:cNvPr id="314" name="Google Shape;314;p30"/>
          <p:cNvSpPr txBox="1"/>
          <p:nvPr/>
        </p:nvSpPr>
        <p:spPr>
          <a:xfrm>
            <a:off x="609613" y="40133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Facebook Followers</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CC0000"/>
                </a:solidFill>
                <a:latin typeface="Roboto"/>
                <a:ea typeface="Roboto"/>
                <a:cs typeface="Roboto"/>
                <a:sym typeface="Roboto"/>
              </a:rPr>
              <a:t>Negative Correlation: </a:t>
            </a:r>
            <a:r>
              <a:rPr lang="en">
                <a:solidFill>
                  <a:srgbClr val="CC0000"/>
                </a:solidFill>
                <a:latin typeface="Roboto"/>
                <a:ea typeface="Roboto"/>
                <a:cs typeface="Roboto"/>
                <a:sym typeface="Roboto"/>
              </a:rPr>
              <a:t>-0.064933</a:t>
            </a:r>
            <a:endParaRPr b="1">
              <a:solidFill>
                <a:srgbClr val="CC0000"/>
              </a:solidFill>
              <a:latin typeface="Roboto"/>
              <a:ea typeface="Roboto"/>
              <a:cs typeface="Roboto"/>
              <a:sym typeface="Roboto"/>
            </a:endParaRPr>
          </a:p>
        </p:txBody>
      </p:sp>
      <p:sp>
        <p:nvSpPr>
          <p:cNvPr id="315" name="Google Shape;315;p30"/>
          <p:cNvSpPr txBox="1"/>
          <p:nvPr/>
        </p:nvSpPr>
        <p:spPr>
          <a:xfrm>
            <a:off x="4958163" y="40133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Twitter </a:t>
            </a:r>
            <a:r>
              <a:rPr b="1" lang="en">
                <a:solidFill>
                  <a:schemeClr val="dk1"/>
                </a:solidFill>
                <a:latin typeface="Roboto"/>
                <a:ea typeface="Roboto"/>
                <a:cs typeface="Roboto"/>
                <a:sym typeface="Roboto"/>
              </a:rPr>
              <a:t>Followers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CC0000"/>
                </a:solidFill>
                <a:latin typeface="Roboto"/>
                <a:ea typeface="Roboto"/>
                <a:cs typeface="Roboto"/>
                <a:sym typeface="Roboto"/>
              </a:rPr>
              <a:t>Negative Correlation: </a:t>
            </a:r>
            <a:r>
              <a:rPr lang="en">
                <a:solidFill>
                  <a:srgbClr val="CC0000"/>
                </a:solidFill>
                <a:latin typeface="Roboto"/>
                <a:ea typeface="Roboto"/>
                <a:cs typeface="Roboto"/>
                <a:sym typeface="Roboto"/>
              </a:rPr>
              <a:t>-0.042298</a:t>
            </a:r>
            <a:endParaRPr b="1">
              <a:solidFill>
                <a:srgbClr val="CC0000"/>
              </a:solidFill>
              <a:latin typeface="Roboto"/>
              <a:ea typeface="Roboto"/>
              <a:cs typeface="Roboto"/>
              <a:sym typeface="Roboto"/>
            </a:endParaRPr>
          </a:p>
        </p:txBody>
      </p:sp>
      <p:sp>
        <p:nvSpPr>
          <p:cNvPr id="316" name="Google Shape;316;p30"/>
          <p:cNvSpPr txBox="1"/>
          <p:nvPr/>
        </p:nvSpPr>
        <p:spPr>
          <a:xfrm>
            <a:off x="0" y="4836175"/>
            <a:ext cx="91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Facebook/Twitter Followers: the amount of followers for each team at the end of the year</a:t>
            </a:r>
            <a:endParaRPr sz="11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311700" y="2595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Attend/Games</a:t>
            </a:r>
            <a:endParaRPr b="1">
              <a:latin typeface="Playfair Display"/>
              <a:ea typeface="Playfair Display"/>
              <a:cs typeface="Playfair Display"/>
              <a:sym typeface="Playfair Display"/>
            </a:endParaRPr>
          </a:p>
        </p:txBody>
      </p:sp>
      <p:pic>
        <p:nvPicPr>
          <p:cNvPr id="322" name="Google Shape;322;p31"/>
          <p:cNvPicPr preferRelativeResize="0"/>
          <p:nvPr/>
        </p:nvPicPr>
        <p:blipFill>
          <a:blip r:embed="rId3">
            <a:alphaModFix/>
          </a:blip>
          <a:stretch>
            <a:fillRect/>
          </a:stretch>
        </p:blipFill>
        <p:spPr>
          <a:xfrm>
            <a:off x="1085475" y="849763"/>
            <a:ext cx="7126075" cy="3443975"/>
          </a:xfrm>
          <a:prstGeom prst="rect">
            <a:avLst/>
          </a:prstGeom>
          <a:noFill/>
          <a:ln>
            <a:noFill/>
          </a:ln>
        </p:spPr>
      </p:pic>
      <p:pic>
        <p:nvPicPr>
          <p:cNvPr id="323" name="Google Shape;323;p31" title="Page 19.mp3">
            <a:hlinkClick r:id="rId4"/>
          </p:cNvPr>
          <p:cNvPicPr preferRelativeResize="0"/>
          <p:nvPr/>
        </p:nvPicPr>
        <p:blipFill>
          <a:blip r:embed="rId5">
            <a:alphaModFix/>
          </a:blip>
          <a:stretch>
            <a:fillRect/>
          </a:stretch>
        </p:blipFill>
        <p:spPr>
          <a:xfrm>
            <a:off x="0" y="29150"/>
            <a:ext cx="457200" cy="457200"/>
          </a:xfrm>
          <a:prstGeom prst="rect">
            <a:avLst/>
          </a:prstGeom>
          <a:noFill/>
          <a:ln>
            <a:noFill/>
          </a:ln>
        </p:spPr>
      </p:pic>
      <p:sp>
        <p:nvSpPr>
          <p:cNvPr id="324" name="Google Shape;324;p31"/>
          <p:cNvSpPr txBox="1"/>
          <p:nvPr/>
        </p:nvSpPr>
        <p:spPr>
          <a:xfrm>
            <a:off x="3049038" y="4142050"/>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Attendance Per Game</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a:t>
            </a:r>
            <a:r>
              <a:rPr lang="en">
                <a:solidFill>
                  <a:srgbClr val="6AA84F"/>
                </a:solidFill>
                <a:latin typeface="Roboto"/>
                <a:ea typeface="Roboto"/>
                <a:cs typeface="Roboto"/>
                <a:sym typeface="Roboto"/>
              </a:rPr>
              <a:t>Correlation: </a:t>
            </a:r>
            <a:r>
              <a:rPr lang="en">
                <a:solidFill>
                  <a:srgbClr val="6AA84F"/>
                </a:solidFill>
                <a:latin typeface="Roboto"/>
                <a:ea typeface="Roboto"/>
                <a:cs typeface="Roboto"/>
                <a:sym typeface="Roboto"/>
              </a:rPr>
              <a:t>0.425667</a:t>
            </a:r>
            <a:endParaRPr b="1">
              <a:solidFill>
                <a:srgbClr val="6AA84F"/>
              </a:solidFill>
              <a:latin typeface="Roboto"/>
              <a:ea typeface="Roboto"/>
              <a:cs typeface="Roboto"/>
              <a:sym typeface="Roboto"/>
            </a:endParaRPr>
          </a:p>
        </p:txBody>
      </p:sp>
      <p:sp>
        <p:nvSpPr>
          <p:cNvPr id="325" name="Google Shape;325;p31"/>
          <p:cNvSpPr txBox="1"/>
          <p:nvPr/>
        </p:nvSpPr>
        <p:spPr>
          <a:xfrm>
            <a:off x="0" y="4836175"/>
            <a:ext cx="91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Attendance per game is the Average stadium attendance per game.</a:t>
            </a:r>
            <a:endParaRPr sz="11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613350" y="206875"/>
            <a:ext cx="7917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Playfair Display"/>
                <a:ea typeface="Playfair Display"/>
                <a:cs typeface="Playfair Display"/>
                <a:sym typeface="Playfair Display"/>
              </a:rPr>
              <a:t>Effects of Play and Non-Play Variables on NBA Team Wins</a:t>
            </a:r>
            <a:endParaRPr b="1" sz="1200">
              <a:solidFill>
                <a:schemeClr val="dk1"/>
              </a:solidFill>
              <a:latin typeface="Playfair Display"/>
              <a:ea typeface="Playfair Display"/>
              <a:cs typeface="Playfair Display"/>
              <a:sym typeface="Playfair Display"/>
            </a:endParaRPr>
          </a:p>
        </p:txBody>
      </p:sp>
      <p:sp>
        <p:nvSpPr>
          <p:cNvPr id="95" name="Google Shape;95;p14"/>
          <p:cNvSpPr txBox="1"/>
          <p:nvPr>
            <p:ph type="title"/>
          </p:nvPr>
        </p:nvSpPr>
        <p:spPr>
          <a:xfrm>
            <a:off x="613350" y="1660800"/>
            <a:ext cx="8136900" cy="29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u="sng">
                <a:latin typeface="Playfair Display"/>
                <a:ea typeface="Playfair Display"/>
                <a:cs typeface="Playfair Display"/>
                <a:sym typeface="Playfair Display"/>
              </a:rPr>
              <a:t>ABSTRACT</a:t>
            </a:r>
            <a:endParaRPr b="1" sz="1200" u="sng">
              <a:latin typeface="Playfair Display"/>
              <a:ea typeface="Playfair Display"/>
              <a:cs typeface="Playfair Display"/>
              <a:sym typeface="Playfair Display"/>
            </a:endParaRPr>
          </a:p>
          <a:p>
            <a:pPr indent="0" lvl="0" marL="0" rtl="0" algn="ctr">
              <a:spcBef>
                <a:spcPts val="0"/>
              </a:spcBef>
              <a:spcAft>
                <a:spcPts val="0"/>
              </a:spcAft>
              <a:buNone/>
            </a:pPr>
            <a:r>
              <a:t/>
            </a:r>
            <a:endParaRPr b="1" sz="1200" u="sng">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Char char="●"/>
            </a:pPr>
            <a:r>
              <a:rPr lang="en" sz="1400"/>
              <a:t>This project analyzes the effects that certain “play-related” and “non-play-related” variables have on NBA team wins. Our data is gathered from each of the 30 NBA teams, for each of the 2013-2019 NBA seasons. We define “play-related” variables as team statistics recorded on the court of play during games (examples include rebounds or 3 point shooting percentage). We define “non-play-related” variables as statistics recorded outside the court of play (examples include tickets sold or team salary).</a:t>
            </a:r>
            <a:endParaRPr sz="1300"/>
          </a:p>
          <a:p>
            <a:pPr indent="0" lvl="0" marL="0" rtl="0" algn="ctr">
              <a:lnSpc>
                <a:spcPct val="115000"/>
              </a:lnSpc>
              <a:spcBef>
                <a:spcPts val="0"/>
              </a:spcBef>
              <a:spcAft>
                <a:spcPts val="0"/>
              </a:spcAft>
              <a:buNone/>
            </a:pPr>
            <a:r>
              <a:rPr b="1" lang="en" sz="2000" u="sng">
                <a:latin typeface="Playfair Display"/>
                <a:ea typeface="Playfair Display"/>
                <a:cs typeface="Playfair Display"/>
                <a:sym typeface="Playfair Display"/>
              </a:rPr>
              <a:t>GOAL</a:t>
            </a:r>
            <a:endParaRPr b="1" sz="2000" u="sng">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Char char="●"/>
            </a:pPr>
            <a:r>
              <a:rPr lang="en" sz="1400"/>
              <a:t>Our goal is, through exploratory data analysis, to provide NBA executives and Team managers with specific advice/suggestions on ways to improve their total team wins. </a:t>
            </a:r>
            <a:endParaRPr sz="1200">
              <a:solidFill>
                <a:schemeClr val="dk2"/>
              </a:solidFill>
            </a:endParaRPr>
          </a:p>
          <a:p>
            <a:pPr indent="0" lvl="0" marL="0" rtl="0" algn="l">
              <a:lnSpc>
                <a:spcPct val="115000"/>
              </a:lnSpc>
              <a:spcBef>
                <a:spcPts val="0"/>
              </a:spcBef>
              <a:spcAft>
                <a:spcPts val="1600"/>
              </a:spcAft>
              <a:buNone/>
            </a:pPr>
            <a:r>
              <a:t/>
            </a:r>
            <a:endParaRPr sz="1600">
              <a:solidFill>
                <a:schemeClr val="dk2"/>
              </a:solidFill>
            </a:endParaRPr>
          </a:p>
        </p:txBody>
      </p:sp>
      <p:pic>
        <p:nvPicPr>
          <p:cNvPr id="96" name="Google Shape;96;p14" title="Page 2-trim.mp3">
            <a:hlinkClick r:id="rId3"/>
          </p:cNvPr>
          <p:cNvPicPr preferRelativeResize="0"/>
          <p:nvPr/>
        </p:nvPicPr>
        <p:blipFill>
          <a:blip r:embed="rId4">
            <a:alphaModFix/>
          </a:blip>
          <a:stretch>
            <a:fillRect/>
          </a:stretch>
        </p:blipFill>
        <p:spPr>
          <a:xfrm>
            <a:off x="0" y="-9900"/>
            <a:ext cx="421100" cy="42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2"/>
          <p:cNvPicPr preferRelativeResize="0"/>
          <p:nvPr/>
        </p:nvPicPr>
        <p:blipFill>
          <a:blip r:embed="rId3">
            <a:alphaModFix/>
          </a:blip>
          <a:stretch>
            <a:fillRect/>
          </a:stretch>
        </p:blipFill>
        <p:spPr>
          <a:xfrm>
            <a:off x="5838725" y="1789497"/>
            <a:ext cx="1914396" cy="1564500"/>
          </a:xfrm>
          <a:prstGeom prst="rect">
            <a:avLst/>
          </a:prstGeom>
          <a:noFill/>
          <a:ln>
            <a:noFill/>
          </a:ln>
        </p:spPr>
      </p:pic>
      <p:sp>
        <p:nvSpPr>
          <p:cNvPr id="331" name="Google Shape;331;p32"/>
          <p:cNvSpPr/>
          <p:nvPr/>
        </p:nvSpPr>
        <p:spPr>
          <a:xfrm>
            <a:off x="4919375" y="4392700"/>
            <a:ext cx="728400" cy="291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txBox="1"/>
          <p:nvPr>
            <p:ph type="title"/>
          </p:nvPr>
        </p:nvSpPr>
        <p:spPr>
          <a:xfrm>
            <a:off x="244675" y="2263950"/>
            <a:ext cx="40452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900">
                <a:latin typeface="Playfair Display"/>
                <a:ea typeface="Playfair Display"/>
                <a:cs typeface="Playfair Display"/>
                <a:sym typeface="Playfair Display"/>
              </a:rPr>
              <a:t>DASHBOARD</a:t>
            </a:r>
            <a:endParaRPr b="1" sz="2900">
              <a:latin typeface="Playfair Display"/>
              <a:ea typeface="Playfair Display"/>
              <a:cs typeface="Playfair Display"/>
              <a:sym typeface="Playfair Display"/>
            </a:endParaRPr>
          </a:p>
        </p:txBody>
      </p:sp>
      <p:pic>
        <p:nvPicPr>
          <p:cNvPr id="333" name="Google Shape;333;p32" title="DB1 (mp3cut.net).mp3">
            <a:hlinkClick r:id="rId4"/>
          </p:cNvPr>
          <p:cNvPicPr preferRelativeResize="0"/>
          <p:nvPr/>
        </p:nvPicPr>
        <p:blipFill>
          <a:blip r:embed="rId5">
            <a:alphaModFix/>
          </a:blip>
          <a:stretch>
            <a:fillRect/>
          </a:stretch>
        </p:blipFill>
        <p:spPr>
          <a:xfrm>
            <a:off x="0" y="0"/>
            <a:ext cx="379000" cy="37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a:latin typeface="Playfair Display"/>
                <a:ea typeface="Playfair Display"/>
                <a:cs typeface="Playfair Display"/>
                <a:sym typeface="Playfair Display"/>
              </a:rPr>
              <a:t>Dashboard (General Layout)</a:t>
            </a:r>
            <a:endParaRPr b="1">
              <a:latin typeface="Playfair Display"/>
              <a:ea typeface="Playfair Display"/>
              <a:cs typeface="Playfair Display"/>
              <a:sym typeface="Playfair Display"/>
            </a:endParaRPr>
          </a:p>
        </p:txBody>
      </p:sp>
      <p:pic>
        <p:nvPicPr>
          <p:cNvPr id="339" name="Google Shape;339;p33"/>
          <p:cNvPicPr preferRelativeResize="0"/>
          <p:nvPr/>
        </p:nvPicPr>
        <p:blipFill>
          <a:blip r:embed="rId3">
            <a:alphaModFix/>
          </a:blip>
          <a:stretch>
            <a:fillRect/>
          </a:stretch>
        </p:blipFill>
        <p:spPr>
          <a:xfrm>
            <a:off x="1712625" y="1057212"/>
            <a:ext cx="5718748" cy="904725"/>
          </a:xfrm>
          <a:prstGeom prst="rect">
            <a:avLst/>
          </a:prstGeom>
          <a:noFill/>
          <a:ln>
            <a:noFill/>
          </a:ln>
        </p:spPr>
      </p:pic>
      <p:sp>
        <p:nvSpPr>
          <p:cNvPr id="340" name="Google Shape;340;p33"/>
          <p:cNvSpPr txBox="1"/>
          <p:nvPr/>
        </p:nvSpPr>
        <p:spPr>
          <a:xfrm>
            <a:off x="3072000" y="2001325"/>
            <a:ext cx="3000000" cy="2814000"/>
          </a:xfrm>
          <a:prstGeom prst="rect">
            <a:avLst/>
          </a:prstGeom>
          <a:noFill/>
          <a:ln>
            <a:noFill/>
          </a:ln>
        </p:spPr>
        <p:txBody>
          <a:bodyPr anchorCtr="0" anchor="t" bIns="91425" lIns="91425" spcFirstLastPara="1" rIns="91425" wrap="square" tIns="91425">
            <a:spAutoFit/>
          </a:bodyPr>
          <a:lstStyle/>
          <a:p>
            <a:pPr indent="-317500" lvl="0" marL="457200" rtl="0" algn="l">
              <a:lnSpc>
                <a:spcPct val="140015"/>
              </a:lnSpc>
              <a:spcBef>
                <a:spcPts val="0"/>
              </a:spcBef>
              <a:spcAft>
                <a:spcPts val="0"/>
              </a:spcAft>
              <a:buClr>
                <a:schemeClr val="dk1"/>
              </a:buClr>
              <a:buSzPts val="1400"/>
              <a:buFont typeface="Roboto"/>
              <a:buChar char="●"/>
            </a:pPr>
            <a:r>
              <a:rPr b="1" lang="en" u="sng">
                <a:solidFill>
                  <a:schemeClr val="dk1"/>
                </a:solidFill>
                <a:latin typeface="Roboto"/>
                <a:ea typeface="Roboto"/>
                <a:cs typeface="Roboto"/>
                <a:sym typeface="Roboto"/>
              </a:rPr>
              <a:t>Navbar</a:t>
            </a:r>
            <a:endParaRPr b="1" u="sng">
              <a:solidFill>
                <a:schemeClr val="dk1"/>
              </a:solidFill>
              <a:latin typeface="Roboto"/>
              <a:ea typeface="Roboto"/>
              <a:cs typeface="Roboto"/>
              <a:sym typeface="Roboto"/>
            </a:endParaRPr>
          </a:p>
          <a:p>
            <a:pPr indent="0" lvl="0" marL="457200" rtl="0" algn="l">
              <a:lnSpc>
                <a:spcPct val="140015"/>
              </a:lnSpc>
              <a:spcBef>
                <a:spcPts val="0"/>
              </a:spcBef>
              <a:spcAft>
                <a:spcPts val="0"/>
              </a:spcAft>
              <a:buNone/>
            </a:pPr>
            <a:r>
              <a:rPr lang="en">
                <a:solidFill>
                  <a:schemeClr val="dk1"/>
                </a:solidFill>
                <a:latin typeface="Roboto"/>
                <a:ea typeface="Roboto"/>
                <a:cs typeface="Roboto"/>
                <a:sym typeface="Roboto"/>
              </a:rPr>
              <a:t>Navigate through pages </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b="1" lang="en" u="sng">
                <a:solidFill>
                  <a:schemeClr val="dk1"/>
                </a:solidFill>
                <a:latin typeface="Roboto"/>
                <a:ea typeface="Roboto"/>
                <a:cs typeface="Roboto"/>
                <a:sym typeface="Roboto"/>
              </a:rPr>
              <a:t>Project Overview/Home Page </a:t>
            </a:r>
            <a:endParaRPr b="1" u="sng">
              <a:solidFill>
                <a:schemeClr val="dk1"/>
              </a:solidFill>
              <a:latin typeface="Roboto"/>
              <a:ea typeface="Roboto"/>
              <a:cs typeface="Roboto"/>
              <a:sym typeface="Roboto"/>
            </a:endParaRPr>
          </a:p>
          <a:p>
            <a:pPr indent="0" lvl="0" marL="457200" rtl="0" algn="l">
              <a:lnSpc>
                <a:spcPct val="140015"/>
              </a:lnSpc>
              <a:spcBef>
                <a:spcPts val="0"/>
              </a:spcBef>
              <a:spcAft>
                <a:spcPts val="0"/>
              </a:spcAft>
              <a:buNone/>
            </a:pPr>
            <a:r>
              <a:rPr lang="en">
                <a:solidFill>
                  <a:schemeClr val="dk1"/>
                </a:solidFill>
                <a:latin typeface="Roboto"/>
                <a:ea typeface="Roboto"/>
                <a:cs typeface="Roboto"/>
                <a:sym typeface="Roboto"/>
              </a:rPr>
              <a:t>Relevant Info/Overview</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b="1" lang="en" u="sng">
                <a:solidFill>
                  <a:schemeClr val="dk1"/>
                </a:solidFill>
                <a:latin typeface="Roboto"/>
                <a:ea typeface="Roboto"/>
                <a:cs typeface="Roboto"/>
                <a:sym typeface="Roboto"/>
              </a:rPr>
              <a:t>Season Analysis (Page 1)</a:t>
            </a:r>
            <a:endParaRPr b="1" u="sng">
              <a:solidFill>
                <a:schemeClr val="dk1"/>
              </a:solidFill>
              <a:latin typeface="Roboto"/>
              <a:ea typeface="Roboto"/>
              <a:cs typeface="Roboto"/>
              <a:sym typeface="Roboto"/>
            </a:endParaRPr>
          </a:p>
          <a:p>
            <a:pPr indent="0" lvl="0" marL="457200" rtl="0" algn="l">
              <a:lnSpc>
                <a:spcPct val="140015"/>
              </a:lnSpc>
              <a:spcBef>
                <a:spcPts val="0"/>
              </a:spcBef>
              <a:spcAft>
                <a:spcPts val="0"/>
              </a:spcAft>
              <a:buNone/>
            </a:pPr>
            <a:r>
              <a:rPr lang="en">
                <a:solidFill>
                  <a:schemeClr val="dk1"/>
                </a:solidFill>
                <a:latin typeface="Roboto"/>
                <a:ea typeface="Roboto"/>
                <a:cs typeface="Roboto"/>
                <a:sym typeface="Roboto"/>
              </a:rPr>
              <a:t>Per-Season EDA</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b="1" lang="en" u="sng">
                <a:solidFill>
                  <a:schemeClr val="dk1"/>
                </a:solidFill>
                <a:latin typeface="Roboto"/>
                <a:ea typeface="Roboto"/>
                <a:cs typeface="Roboto"/>
                <a:sym typeface="Roboto"/>
              </a:rPr>
              <a:t>Team Analysis (Page 2)</a:t>
            </a:r>
            <a:endParaRPr b="1" u="sng">
              <a:solidFill>
                <a:schemeClr val="dk1"/>
              </a:solidFill>
              <a:latin typeface="Roboto"/>
              <a:ea typeface="Roboto"/>
              <a:cs typeface="Roboto"/>
              <a:sym typeface="Roboto"/>
            </a:endParaRPr>
          </a:p>
          <a:p>
            <a:pPr indent="0" lvl="0" marL="457200" rtl="0" algn="l">
              <a:lnSpc>
                <a:spcPct val="140015"/>
              </a:lnSpc>
              <a:spcBef>
                <a:spcPts val="0"/>
              </a:spcBef>
              <a:spcAft>
                <a:spcPts val="0"/>
              </a:spcAft>
              <a:buNone/>
            </a:pPr>
            <a:r>
              <a:rPr lang="en">
                <a:solidFill>
                  <a:schemeClr val="dk1"/>
                </a:solidFill>
                <a:latin typeface="Roboto"/>
                <a:ea typeface="Roboto"/>
                <a:cs typeface="Roboto"/>
                <a:sym typeface="Roboto"/>
              </a:rPr>
              <a:t>Per-Team EDA</a:t>
            </a:r>
            <a:endParaRPr>
              <a:solidFill>
                <a:schemeClr val="dk1"/>
              </a:solidFill>
              <a:latin typeface="Roboto"/>
              <a:ea typeface="Roboto"/>
              <a:cs typeface="Roboto"/>
              <a:sym typeface="Roboto"/>
            </a:endParaRPr>
          </a:p>
          <a:p>
            <a:pPr indent="0" lvl="0" marL="457200" rtl="0" algn="l">
              <a:lnSpc>
                <a:spcPct val="140015"/>
              </a:lnSpc>
              <a:spcBef>
                <a:spcPts val="0"/>
              </a:spcBef>
              <a:spcAft>
                <a:spcPts val="0"/>
              </a:spcAft>
              <a:buNone/>
            </a:pPr>
            <a:r>
              <a:rPr lang="en">
                <a:solidFill>
                  <a:schemeClr val="dk1"/>
                </a:solidFill>
                <a:latin typeface="Roboto"/>
                <a:ea typeface="Roboto"/>
                <a:cs typeface="Roboto"/>
                <a:sym typeface="Roboto"/>
              </a:rPr>
              <a:t>Conclusions</a:t>
            </a:r>
            <a:endParaRPr>
              <a:solidFill>
                <a:schemeClr val="dk1"/>
              </a:solidFill>
              <a:latin typeface="Roboto"/>
              <a:ea typeface="Roboto"/>
              <a:cs typeface="Roboto"/>
              <a:sym typeface="Roboto"/>
            </a:endParaRPr>
          </a:p>
        </p:txBody>
      </p:sp>
      <p:pic>
        <p:nvPicPr>
          <p:cNvPr id="341" name="Google Shape;341;p33" title="audio D1 (mp3cut.net).mp3">
            <a:hlinkClick r:id="rId4"/>
          </p:cNvPr>
          <p:cNvPicPr preferRelativeResize="0"/>
          <p:nvPr/>
        </p:nvPicPr>
        <p:blipFill>
          <a:blip r:embed="rId5">
            <a:alphaModFix/>
          </a:blip>
          <a:stretch>
            <a:fillRect/>
          </a:stretch>
        </p:blipFill>
        <p:spPr>
          <a:xfrm>
            <a:off x="0" y="1"/>
            <a:ext cx="410000" cy="41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ph type="title"/>
          </p:nvPr>
        </p:nvSpPr>
        <p:spPr>
          <a:xfrm>
            <a:off x="311700" y="3399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Homepage</a:t>
            </a:r>
            <a:endParaRPr b="1">
              <a:latin typeface="Playfair Display"/>
              <a:ea typeface="Playfair Display"/>
              <a:cs typeface="Playfair Display"/>
              <a:sym typeface="Playfair Display"/>
            </a:endParaRPr>
          </a:p>
        </p:txBody>
      </p:sp>
      <p:pic>
        <p:nvPicPr>
          <p:cNvPr id="347" name="Google Shape;347;p34"/>
          <p:cNvPicPr preferRelativeResize="0"/>
          <p:nvPr/>
        </p:nvPicPr>
        <p:blipFill>
          <a:blip r:embed="rId3">
            <a:alphaModFix/>
          </a:blip>
          <a:stretch>
            <a:fillRect/>
          </a:stretch>
        </p:blipFill>
        <p:spPr>
          <a:xfrm>
            <a:off x="311700" y="1119261"/>
            <a:ext cx="4647127" cy="3405927"/>
          </a:xfrm>
          <a:prstGeom prst="rect">
            <a:avLst/>
          </a:prstGeom>
          <a:noFill/>
          <a:ln>
            <a:noFill/>
          </a:ln>
        </p:spPr>
      </p:pic>
      <p:sp>
        <p:nvSpPr>
          <p:cNvPr id="348" name="Google Shape;348;p34"/>
          <p:cNvSpPr txBox="1"/>
          <p:nvPr/>
        </p:nvSpPr>
        <p:spPr>
          <a:xfrm>
            <a:off x="4984200" y="1609175"/>
            <a:ext cx="3848100" cy="242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Content: </a:t>
            </a:r>
            <a:endParaRPr b="1" u="sng">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Definition of the league </a:t>
            </a:r>
            <a:endParaRPr>
              <a:solidFill>
                <a:schemeClr val="dk1"/>
              </a:solidFill>
              <a:latin typeface="Roboto"/>
              <a:ea typeface="Roboto"/>
              <a:cs typeface="Roboto"/>
              <a:sym typeface="Roboto"/>
            </a:endParaRPr>
          </a:p>
          <a:p>
            <a:pPr indent="0" lvl="0" marL="457200" rtl="0" algn="l">
              <a:lnSpc>
                <a:spcPct val="140015"/>
              </a:lnSpc>
              <a:spcBef>
                <a:spcPts val="0"/>
              </a:spcBef>
              <a:spcAft>
                <a:spcPts val="0"/>
              </a:spcAft>
              <a:buNone/>
            </a:pPr>
            <a:r>
              <a:rPr lang="en">
                <a:solidFill>
                  <a:schemeClr val="dk1"/>
                </a:solidFill>
                <a:latin typeface="Roboto"/>
                <a:ea typeface="Roboto"/>
                <a:cs typeface="Roboto"/>
                <a:sym typeface="Roboto"/>
              </a:rPr>
              <a:t>Link to league website(NBA.com) </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List of all 30 teams and their respective conferences</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Interactive data table with all of our used variables</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 = Play-Related Variable </a:t>
            </a:r>
            <a:endParaRPr>
              <a:solidFill>
                <a:schemeClr val="dk1"/>
              </a:solidFill>
              <a:latin typeface="Roboto"/>
              <a:ea typeface="Roboto"/>
              <a:cs typeface="Roboto"/>
              <a:sym typeface="Roboto"/>
            </a:endParaRPr>
          </a:p>
        </p:txBody>
      </p:sp>
      <p:pic>
        <p:nvPicPr>
          <p:cNvPr id="349" name="Google Shape;349;p34" title="audio D2 (mp3cut.net).mp3">
            <a:hlinkClick r:id="rId4"/>
          </p:cNvPr>
          <p:cNvPicPr preferRelativeResize="0"/>
          <p:nvPr/>
        </p:nvPicPr>
        <p:blipFill>
          <a:blip r:embed="rId5">
            <a:alphaModFix/>
          </a:blip>
          <a:stretch>
            <a:fillRect/>
          </a:stretch>
        </p:blipFill>
        <p:spPr>
          <a:xfrm>
            <a:off x="0" y="-12"/>
            <a:ext cx="313512" cy="3135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Season Analysis (Page 1)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355" name="Google Shape;355;p35"/>
          <p:cNvPicPr preferRelativeResize="0"/>
          <p:nvPr/>
        </p:nvPicPr>
        <p:blipFill>
          <a:blip r:embed="rId3">
            <a:alphaModFix/>
          </a:blip>
          <a:stretch>
            <a:fillRect/>
          </a:stretch>
        </p:blipFill>
        <p:spPr>
          <a:xfrm>
            <a:off x="2968225" y="1017800"/>
            <a:ext cx="2999102" cy="3791452"/>
          </a:xfrm>
          <a:prstGeom prst="rect">
            <a:avLst/>
          </a:prstGeom>
          <a:noFill/>
          <a:ln>
            <a:noFill/>
          </a:ln>
        </p:spPr>
      </p:pic>
      <p:pic>
        <p:nvPicPr>
          <p:cNvPr id="356" name="Google Shape;356;p35" title="SA1 (mp3cut.net).mp3">
            <a:hlinkClick r:id="rId4"/>
          </p:cNvPr>
          <p:cNvPicPr preferRelativeResize="0"/>
          <p:nvPr/>
        </p:nvPicPr>
        <p:blipFill>
          <a:blip r:embed="rId5">
            <a:alphaModFix/>
          </a:blip>
          <a:stretch>
            <a:fillRect/>
          </a:stretch>
        </p:blipFill>
        <p:spPr>
          <a:xfrm>
            <a:off x="0" y="0"/>
            <a:ext cx="383875" cy="383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Season Analysis (Page 1) </a:t>
            </a:r>
            <a:endParaRPr b="1">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362" name="Google Shape;362;p36" title="Page1_Graph1">
            <a:hlinkClick r:id="rId3"/>
          </p:cNvPr>
          <p:cNvPicPr preferRelativeResize="0"/>
          <p:nvPr/>
        </p:nvPicPr>
        <p:blipFill>
          <a:blip r:embed="rId4">
            <a:alphaModFix/>
          </a:blip>
          <a:stretch>
            <a:fillRect/>
          </a:stretch>
        </p:blipFill>
        <p:spPr>
          <a:xfrm>
            <a:off x="906625" y="1017800"/>
            <a:ext cx="3587425" cy="2340975"/>
          </a:xfrm>
          <a:prstGeom prst="rect">
            <a:avLst/>
          </a:prstGeom>
          <a:noFill/>
          <a:ln>
            <a:noFill/>
          </a:ln>
        </p:spPr>
      </p:pic>
      <p:pic>
        <p:nvPicPr>
          <p:cNvPr id="363" name="Google Shape;363;p36"/>
          <p:cNvPicPr preferRelativeResize="0"/>
          <p:nvPr/>
        </p:nvPicPr>
        <p:blipFill rotWithShape="1">
          <a:blip r:embed="rId5">
            <a:alphaModFix/>
          </a:blip>
          <a:srcRect b="0" l="49212" r="0" t="0"/>
          <a:stretch/>
        </p:blipFill>
        <p:spPr>
          <a:xfrm>
            <a:off x="5044000" y="1017800"/>
            <a:ext cx="3259976" cy="2340975"/>
          </a:xfrm>
          <a:prstGeom prst="rect">
            <a:avLst/>
          </a:prstGeom>
          <a:noFill/>
          <a:ln>
            <a:noFill/>
          </a:ln>
        </p:spPr>
      </p:pic>
      <p:sp>
        <p:nvSpPr>
          <p:cNvPr id="364" name="Google Shape;364;p36"/>
          <p:cNvSpPr txBox="1"/>
          <p:nvPr/>
        </p:nvSpPr>
        <p:spPr>
          <a:xfrm>
            <a:off x="377650" y="3358775"/>
            <a:ext cx="4666200" cy="182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Content: </a:t>
            </a:r>
            <a:endParaRPr b="1" u="sng">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Comprehensive Per-Season Scatterplot (2013-2019) </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OLS trendline displayed (Hover: shows Correlation Coefficient) </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Scatterplot markers (Hover: display relevant info)</a:t>
            </a:r>
            <a:endParaRPr>
              <a:solidFill>
                <a:schemeClr val="dk1"/>
              </a:solidFill>
              <a:latin typeface="Roboto"/>
              <a:ea typeface="Roboto"/>
              <a:cs typeface="Roboto"/>
              <a:sym typeface="Roboto"/>
            </a:endParaRPr>
          </a:p>
        </p:txBody>
      </p:sp>
      <p:sp>
        <p:nvSpPr>
          <p:cNvPr id="365" name="Google Shape;365;p36"/>
          <p:cNvSpPr txBox="1"/>
          <p:nvPr/>
        </p:nvSpPr>
        <p:spPr>
          <a:xfrm>
            <a:off x="5044000" y="3358775"/>
            <a:ext cx="4100100" cy="152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Team Badges: </a:t>
            </a:r>
            <a:r>
              <a:rPr b="1" lang="en" sz="1000" u="sng">
                <a:solidFill>
                  <a:schemeClr val="dk1"/>
                </a:solidFill>
                <a:latin typeface="Roboto"/>
                <a:ea typeface="Roboto"/>
                <a:cs typeface="Roboto"/>
                <a:sym typeface="Roboto"/>
              </a:rPr>
              <a:t> </a:t>
            </a:r>
            <a:endParaRPr b="1" sz="900" u="sng">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right-hand badges show the teams with the most wins for each season (2013-2019)</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Each badge color corresponds to the specific team color on the interactive graph </a:t>
            </a:r>
            <a:endParaRPr>
              <a:solidFill>
                <a:schemeClr val="dk1"/>
              </a:solidFill>
              <a:latin typeface="Roboto"/>
              <a:ea typeface="Roboto"/>
              <a:cs typeface="Roboto"/>
              <a:sym typeface="Roboto"/>
            </a:endParaRPr>
          </a:p>
        </p:txBody>
      </p:sp>
      <p:pic>
        <p:nvPicPr>
          <p:cNvPr id="366" name="Google Shape;366;p36" title="audio D3 (mp3cut.net).mp3">
            <a:hlinkClick r:id="rId6"/>
          </p:cNvPr>
          <p:cNvPicPr preferRelativeResize="0"/>
          <p:nvPr/>
        </p:nvPicPr>
        <p:blipFill>
          <a:blip r:embed="rId7">
            <a:alphaModFix/>
          </a:blip>
          <a:stretch>
            <a:fillRect/>
          </a:stretch>
        </p:blipFill>
        <p:spPr>
          <a:xfrm>
            <a:off x="0" y="0"/>
            <a:ext cx="279325" cy="27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ph type="title"/>
          </p:nvPr>
        </p:nvSpPr>
        <p:spPr>
          <a:xfrm>
            <a:off x="311700" y="2595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Season Analysis (Page 1) </a:t>
            </a:r>
            <a:endParaRPr b="1">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372" name="Google Shape;372;p37"/>
          <p:cNvSpPr txBox="1"/>
          <p:nvPr/>
        </p:nvSpPr>
        <p:spPr>
          <a:xfrm>
            <a:off x="786021" y="501968"/>
            <a:ext cx="68538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73" name="Google Shape;373;p37"/>
          <p:cNvPicPr preferRelativeResize="0"/>
          <p:nvPr/>
        </p:nvPicPr>
        <p:blipFill>
          <a:blip r:embed="rId3">
            <a:alphaModFix/>
          </a:blip>
          <a:stretch>
            <a:fillRect/>
          </a:stretch>
        </p:blipFill>
        <p:spPr>
          <a:xfrm>
            <a:off x="821551" y="966124"/>
            <a:ext cx="3457774" cy="2316701"/>
          </a:xfrm>
          <a:prstGeom prst="rect">
            <a:avLst/>
          </a:prstGeom>
          <a:noFill/>
          <a:ln>
            <a:noFill/>
          </a:ln>
        </p:spPr>
      </p:pic>
      <p:pic>
        <p:nvPicPr>
          <p:cNvPr id="374" name="Google Shape;374;p37"/>
          <p:cNvPicPr preferRelativeResize="0"/>
          <p:nvPr/>
        </p:nvPicPr>
        <p:blipFill>
          <a:blip r:embed="rId4">
            <a:alphaModFix/>
          </a:blip>
          <a:stretch>
            <a:fillRect/>
          </a:stretch>
        </p:blipFill>
        <p:spPr>
          <a:xfrm>
            <a:off x="4572000" y="966116"/>
            <a:ext cx="3457799" cy="2317010"/>
          </a:xfrm>
          <a:prstGeom prst="rect">
            <a:avLst/>
          </a:prstGeom>
          <a:noFill/>
          <a:ln>
            <a:noFill/>
          </a:ln>
        </p:spPr>
      </p:pic>
      <p:pic>
        <p:nvPicPr>
          <p:cNvPr id="375" name="Google Shape;375;p37" title="Audio D4 (mp3cut.net).mp3">
            <a:hlinkClick r:id="rId5"/>
          </p:cNvPr>
          <p:cNvPicPr preferRelativeResize="0"/>
          <p:nvPr/>
        </p:nvPicPr>
        <p:blipFill>
          <a:blip r:embed="rId6">
            <a:alphaModFix/>
          </a:blip>
          <a:stretch>
            <a:fillRect/>
          </a:stretch>
        </p:blipFill>
        <p:spPr>
          <a:xfrm>
            <a:off x="0" y="0"/>
            <a:ext cx="370975" cy="370975"/>
          </a:xfrm>
          <a:prstGeom prst="rect">
            <a:avLst/>
          </a:prstGeom>
          <a:noFill/>
          <a:ln>
            <a:noFill/>
          </a:ln>
        </p:spPr>
      </p:pic>
      <p:sp>
        <p:nvSpPr>
          <p:cNvPr id="376" name="Google Shape;376;p37"/>
          <p:cNvSpPr txBox="1"/>
          <p:nvPr/>
        </p:nvSpPr>
        <p:spPr>
          <a:xfrm>
            <a:off x="821550" y="3194975"/>
            <a:ext cx="3457800" cy="1003500"/>
          </a:xfrm>
          <a:prstGeom prst="rect">
            <a:avLst/>
          </a:prstGeom>
          <a:noFill/>
          <a:ln>
            <a:noFill/>
          </a:ln>
        </p:spPr>
        <p:txBody>
          <a:bodyPr anchorCtr="0" anchor="t" bIns="91425" lIns="91425" spcFirstLastPara="1" rIns="91425" wrap="square" tIns="91425">
            <a:spAutoFit/>
          </a:bodyPr>
          <a:lstStyle/>
          <a:p>
            <a:pPr indent="0" lvl="0" marL="0" rtl="0" algn="l">
              <a:lnSpc>
                <a:spcPct val="140015"/>
              </a:lnSpc>
              <a:spcBef>
                <a:spcPts val="0"/>
              </a:spcBef>
              <a:spcAft>
                <a:spcPts val="0"/>
              </a:spcAft>
              <a:buNone/>
            </a:pPr>
            <a:r>
              <a:rPr b="1" lang="en">
                <a:solidFill>
                  <a:schemeClr val="dk1"/>
                </a:solidFill>
                <a:latin typeface="Roboto"/>
                <a:ea typeface="Roboto"/>
                <a:cs typeface="Roboto"/>
                <a:sym typeface="Roboto"/>
              </a:rPr>
              <a:t>Winningest Teams’ Highest Positive and Lowest Negative Correlation </a:t>
            </a:r>
            <a:r>
              <a:rPr b="1" lang="en">
                <a:solidFill>
                  <a:schemeClr val="dk1"/>
                </a:solidFill>
                <a:latin typeface="Roboto"/>
                <a:ea typeface="Roboto"/>
                <a:cs typeface="Roboto"/>
                <a:sym typeface="Roboto"/>
              </a:rPr>
              <a:t>Coefficients</a:t>
            </a:r>
            <a:r>
              <a:rPr b="1" lang="en">
                <a:solidFill>
                  <a:schemeClr val="dk1"/>
                </a:solidFill>
                <a:latin typeface="Roboto"/>
                <a:ea typeface="Roboto"/>
                <a:cs typeface="Roboto"/>
                <a:sym typeface="Roboto"/>
              </a:rPr>
              <a:t> for Play Related Variables </a:t>
            </a:r>
            <a:endParaRPr b="1" sz="1500"/>
          </a:p>
        </p:txBody>
      </p:sp>
      <p:sp>
        <p:nvSpPr>
          <p:cNvPr id="377" name="Google Shape;377;p37"/>
          <p:cNvSpPr txBox="1"/>
          <p:nvPr/>
        </p:nvSpPr>
        <p:spPr>
          <a:xfrm>
            <a:off x="5702338" y="3808550"/>
            <a:ext cx="3218400" cy="1416300"/>
          </a:xfrm>
          <a:prstGeom prst="rect">
            <a:avLst/>
          </a:prstGeom>
          <a:noFill/>
          <a:ln>
            <a:noFill/>
          </a:ln>
        </p:spPr>
        <p:txBody>
          <a:bodyPr anchorCtr="0" anchor="t" bIns="91425" lIns="91425" spcFirstLastPara="1" rIns="91425" wrap="square" tIns="91425">
            <a:spAutoFit/>
          </a:bodyPr>
          <a:lstStyle/>
          <a:p>
            <a:pPr indent="0" lvl="0" marL="0" rtl="0" algn="l">
              <a:lnSpc>
                <a:spcPct val="140015"/>
              </a:lnSpc>
              <a:spcBef>
                <a:spcPts val="0"/>
              </a:spcBef>
              <a:spcAft>
                <a:spcPts val="0"/>
              </a:spcAft>
              <a:buNone/>
            </a:pPr>
            <a:r>
              <a:rPr lang="en" sz="1000">
                <a:solidFill>
                  <a:srgbClr val="CC0000"/>
                </a:solidFill>
                <a:latin typeface="Roboto"/>
                <a:ea typeface="Roboto"/>
                <a:cs typeface="Roboto"/>
                <a:sym typeface="Roboto"/>
              </a:rPr>
              <a:t> </a:t>
            </a:r>
            <a:endParaRPr sz="1000">
              <a:solidFill>
                <a:srgbClr val="CC0000"/>
              </a:solidFill>
              <a:latin typeface="Roboto"/>
              <a:ea typeface="Roboto"/>
              <a:cs typeface="Roboto"/>
              <a:sym typeface="Roboto"/>
            </a:endParaRPr>
          </a:p>
          <a:p>
            <a:pPr indent="-292100" lvl="1" marL="914400" rtl="0" algn="l">
              <a:lnSpc>
                <a:spcPct val="140015"/>
              </a:lnSpc>
              <a:spcBef>
                <a:spcPts val="0"/>
              </a:spcBef>
              <a:spcAft>
                <a:spcPts val="0"/>
              </a:spcAft>
              <a:buClr>
                <a:srgbClr val="CC0000"/>
              </a:buClr>
              <a:buSzPts val="1000"/>
              <a:buFont typeface="Roboto"/>
              <a:buChar char="○"/>
            </a:pPr>
            <a:r>
              <a:rPr lang="en" sz="1000">
                <a:solidFill>
                  <a:srgbClr val="CC0000"/>
                </a:solidFill>
                <a:latin typeface="Roboto"/>
                <a:ea typeface="Roboto"/>
                <a:cs typeface="Roboto"/>
                <a:sym typeface="Roboto"/>
              </a:rPr>
              <a:t>DRtg = -.659</a:t>
            </a:r>
            <a:endParaRPr sz="1000">
              <a:solidFill>
                <a:srgbClr val="CC0000"/>
              </a:solidFill>
              <a:latin typeface="Roboto"/>
              <a:ea typeface="Roboto"/>
              <a:cs typeface="Roboto"/>
              <a:sym typeface="Roboto"/>
            </a:endParaRPr>
          </a:p>
          <a:p>
            <a:pPr indent="-292100" lvl="1" marL="914400" rtl="0" algn="l">
              <a:lnSpc>
                <a:spcPct val="140015"/>
              </a:lnSpc>
              <a:spcBef>
                <a:spcPts val="0"/>
              </a:spcBef>
              <a:spcAft>
                <a:spcPts val="0"/>
              </a:spcAft>
              <a:buClr>
                <a:srgbClr val="CC0000"/>
              </a:buClr>
              <a:buSzPts val="1000"/>
              <a:buFont typeface="Roboto"/>
              <a:buChar char="○"/>
            </a:pPr>
            <a:r>
              <a:rPr lang="en" sz="1000">
                <a:solidFill>
                  <a:srgbClr val="CC0000"/>
                </a:solidFill>
                <a:latin typeface="Roboto"/>
                <a:ea typeface="Roboto"/>
                <a:cs typeface="Roboto"/>
                <a:sym typeface="Roboto"/>
              </a:rPr>
              <a:t>TOV = -.259</a:t>
            </a:r>
            <a:endParaRPr sz="1000">
              <a:solidFill>
                <a:srgbClr val="CC0000"/>
              </a:solidFill>
              <a:latin typeface="Roboto"/>
              <a:ea typeface="Roboto"/>
              <a:cs typeface="Roboto"/>
              <a:sym typeface="Roboto"/>
            </a:endParaRPr>
          </a:p>
          <a:p>
            <a:pPr indent="-292100" lvl="1" marL="914400" rtl="0" algn="l">
              <a:lnSpc>
                <a:spcPct val="140015"/>
              </a:lnSpc>
              <a:spcBef>
                <a:spcPts val="0"/>
              </a:spcBef>
              <a:spcAft>
                <a:spcPts val="0"/>
              </a:spcAft>
              <a:buClr>
                <a:srgbClr val="CC0000"/>
              </a:buClr>
              <a:buSzPts val="1000"/>
              <a:buFont typeface="Roboto"/>
              <a:buChar char="○"/>
            </a:pPr>
            <a:r>
              <a:rPr lang="en" sz="1000">
                <a:solidFill>
                  <a:srgbClr val="CC0000"/>
                </a:solidFill>
                <a:latin typeface="Roboto"/>
                <a:ea typeface="Roboto"/>
                <a:cs typeface="Roboto"/>
                <a:sym typeface="Roboto"/>
              </a:rPr>
              <a:t>ORB  = -.117</a:t>
            </a:r>
            <a:endParaRPr sz="1000">
              <a:solidFill>
                <a:srgbClr val="CC0000"/>
              </a:solidFill>
              <a:latin typeface="Roboto"/>
              <a:ea typeface="Roboto"/>
              <a:cs typeface="Roboto"/>
              <a:sym typeface="Roboto"/>
            </a:endParaRPr>
          </a:p>
          <a:p>
            <a:pPr indent="0" lvl="0" marL="0" rtl="0" algn="l">
              <a:lnSpc>
                <a:spcPct val="140015"/>
              </a:lnSpc>
              <a:spcBef>
                <a:spcPts val="0"/>
              </a:spcBef>
              <a:spcAft>
                <a:spcPts val="0"/>
              </a:spcAft>
              <a:buNone/>
            </a:pPr>
            <a:r>
              <a:t/>
            </a:r>
            <a:endParaRPr sz="1000">
              <a:solidFill>
                <a:srgbClr val="CC0000"/>
              </a:solidFill>
              <a:latin typeface="Roboto"/>
              <a:ea typeface="Roboto"/>
              <a:cs typeface="Roboto"/>
              <a:sym typeface="Roboto"/>
            </a:endParaRPr>
          </a:p>
          <a:p>
            <a:pPr indent="0" lvl="0" marL="0" rtl="0" algn="l">
              <a:spcBef>
                <a:spcPts val="0"/>
              </a:spcBef>
              <a:spcAft>
                <a:spcPts val="0"/>
              </a:spcAft>
              <a:buNone/>
            </a:pPr>
            <a:r>
              <a:t/>
            </a:r>
            <a:endParaRPr sz="1000">
              <a:solidFill>
                <a:srgbClr val="CC0000"/>
              </a:solidFill>
              <a:latin typeface="Roboto"/>
              <a:ea typeface="Roboto"/>
              <a:cs typeface="Roboto"/>
              <a:sym typeface="Roboto"/>
            </a:endParaRPr>
          </a:p>
        </p:txBody>
      </p:sp>
      <p:sp>
        <p:nvSpPr>
          <p:cNvPr id="378" name="Google Shape;378;p37"/>
          <p:cNvSpPr txBox="1"/>
          <p:nvPr/>
        </p:nvSpPr>
        <p:spPr>
          <a:xfrm>
            <a:off x="4572000" y="3206925"/>
            <a:ext cx="3457800" cy="1003500"/>
          </a:xfrm>
          <a:prstGeom prst="rect">
            <a:avLst/>
          </a:prstGeom>
          <a:noFill/>
          <a:ln>
            <a:noFill/>
          </a:ln>
        </p:spPr>
        <p:txBody>
          <a:bodyPr anchorCtr="0" anchor="t" bIns="91425" lIns="91425" spcFirstLastPara="1" rIns="91425" wrap="square" tIns="91425">
            <a:spAutoFit/>
          </a:bodyPr>
          <a:lstStyle/>
          <a:p>
            <a:pPr indent="0" lvl="0" marL="0" rtl="0" algn="l">
              <a:lnSpc>
                <a:spcPct val="140015"/>
              </a:lnSpc>
              <a:spcBef>
                <a:spcPts val="0"/>
              </a:spcBef>
              <a:spcAft>
                <a:spcPts val="0"/>
              </a:spcAft>
              <a:buNone/>
            </a:pPr>
            <a:r>
              <a:rPr b="1" lang="en">
                <a:solidFill>
                  <a:schemeClr val="dk1"/>
                </a:solidFill>
                <a:latin typeface="Roboto"/>
                <a:ea typeface="Roboto"/>
                <a:cs typeface="Roboto"/>
                <a:sym typeface="Roboto"/>
              </a:rPr>
              <a:t>All Teams’ Highest Positive and Lowest Negative Correlation Coefficients for Play-Related Variables</a:t>
            </a:r>
            <a:endParaRPr b="1" sz="1900"/>
          </a:p>
        </p:txBody>
      </p:sp>
      <p:sp>
        <p:nvSpPr>
          <p:cNvPr id="379" name="Google Shape;379;p37"/>
          <p:cNvSpPr txBox="1"/>
          <p:nvPr/>
        </p:nvSpPr>
        <p:spPr>
          <a:xfrm>
            <a:off x="1796388" y="3808550"/>
            <a:ext cx="3218400" cy="1416300"/>
          </a:xfrm>
          <a:prstGeom prst="rect">
            <a:avLst/>
          </a:prstGeom>
          <a:noFill/>
          <a:ln>
            <a:noFill/>
          </a:ln>
        </p:spPr>
        <p:txBody>
          <a:bodyPr anchorCtr="0" anchor="t" bIns="91425" lIns="91425" spcFirstLastPara="1" rIns="91425" wrap="square" tIns="91425">
            <a:spAutoFit/>
          </a:bodyPr>
          <a:lstStyle/>
          <a:p>
            <a:pPr indent="0" lvl="0" marL="0" rtl="0" algn="l">
              <a:lnSpc>
                <a:spcPct val="140015"/>
              </a:lnSpc>
              <a:spcBef>
                <a:spcPts val="0"/>
              </a:spcBef>
              <a:spcAft>
                <a:spcPts val="0"/>
              </a:spcAft>
              <a:buNone/>
            </a:pPr>
            <a:r>
              <a:t/>
            </a:r>
            <a:endParaRPr sz="1000">
              <a:solidFill>
                <a:srgbClr val="CC0000"/>
              </a:solidFill>
              <a:latin typeface="Roboto"/>
              <a:ea typeface="Roboto"/>
              <a:cs typeface="Roboto"/>
              <a:sym typeface="Roboto"/>
            </a:endParaRPr>
          </a:p>
          <a:p>
            <a:pPr indent="-292100" lvl="1" marL="914400" rtl="0" algn="l">
              <a:lnSpc>
                <a:spcPct val="140015"/>
              </a:lnSpc>
              <a:spcBef>
                <a:spcPts val="0"/>
              </a:spcBef>
              <a:spcAft>
                <a:spcPts val="0"/>
              </a:spcAft>
              <a:buClr>
                <a:srgbClr val="CC0000"/>
              </a:buClr>
              <a:buSzPts val="1000"/>
              <a:buFont typeface="Roboto"/>
              <a:buChar char="○"/>
            </a:pPr>
            <a:r>
              <a:rPr lang="en" sz="1000">
                <a:solidFill>
                  <a:srgbClr val="CC0000"/>
                </a:solidFill>
                <a:latin typeface="Roboto"/>
                <a:ea typeface="Roboto"/>
                <a:cs typeface="Roboto"/>
                <a:sym typeface="Roboto"/>
              </a:rPr>
              <a:t>DRB = -.281</a:t>
            </a:r>
            <a:endParaRPr sz="1000">
              <a:solidFill>
                <a:srgbClr val="CC0000"/>
              </a:solidFill>
              <a:latin typeface="Roboto"/>
              <a:ea typeface="Roboto"/>
              <a:cs typeface="Roboto"/>
              <a:sym typeface="Roboto"/>
            </a:endParaRPr>
          </a:p>
          <a:p>
            <a:pPr indent="-292100" lvl="1" marL="914400" rtl="0" algn="l">
              <a:lnSpc>
                <a:spcPct val="140015"/>
              </a:lnSpc>
              <a:spcBef>
                <a:spcPts val="0"/>
              </a:spcBef>
              <a:spcAft>
                <a:spcPts val="0"/>
              </a:spcAft>
              <a:buClr>
                <a:srgbClr val="CC0000"/>
              </a:buClr>
              <a:buSzPts val="1000"/>
              <a:buFont typeface="Roboto"/>
              <a:buChar char="○"/>
            </a:pPr>
            <a:r>
              <a:rPr lang="en" sz="1000">
                <a:solidFill>
                  <a:srgbClr val="CC0000"/>
                </a:solidFill>
                <a:latin typeface="Roboto"/>
                <a:ea typeface="Roboto"/>
                <a:cs typeface="Roboto"/>
                <a:sym typeface="Roboto"/>
              </a:rPr>
              <a:t>TRB = -.273</a:t>
            </a:r>
            <a:endParaRPr sz="1000">
              <a:solidFill>
                <a:srgbClr val="CC0000"/>
              </a:solidFill>
              <a:latin typeface="Roboto"/>
              <a:ea typeface="Roboto"/>
              <a:cs typeface="Roboto"/>
              <a:sym typeface="Roboto"/>
            </a:endParaRPr>
          </a:p>
          <a:p>
            <a:pPr indent="-292100" lvl="1" marL="914400" rtl="0" algn="l">
              <a:lnSpc>
                <a:spcPct val="140015"/>
              </a:lnSpc>
              <a:spcBef>
                <a:spcPts val="0"/>
              </a:spcBef>
              <a:spcAft>
                <a:spcPts val="0"/>
              </a:spcAft>
              <a:buClr>
                <a:srgbClr val="CC0000"/>
              </a:buClr>
              <a:buSzPts val="1000"/>
              <a:buFont typeface="Roboto"/>
              <a:buChar char="○"/>
            </a:pPr>
            <a:r>
              <a:rPr lang="en" sz="1000">
                <a:solidFill>
                  <a:srgbClr val="CC0000"/>
                </a:solidFill>
                <a:latin typeface="Roboto"/>
                <a:ea typeface="Roboto"/>
                <a:cs typeface="Roboto"/>
                <a:sym typeface="Roboto"/>
              </a:rPr>
              <a:t>DRtg = -.168</a:t>
            </a:r>
            <a:endParaRPr sz="1000">
              <a:solidFill>
                <a:srgbClr val="CC0000"/>
              </a:solidFill>
              <a:latin typeface="Roboto"/>
              <a:ea typeface="Roboto"/>
              <a:cs typeface="Roboto"/>
              <a:sym typeface="Roboto"/>
            </a:endParaRPr>
          </a:p>
          <a:p>
            <a:pPr indent="0" lvl="0" marL="0" rtl="0" algn="l">
              <a:lnSpc>
                <a:spcPct val="140015"/>
              </a:lnSpc>
              <a:spcBef>
                <a:spcPts val="0"/>
              </a:spcBef>
              <a:spcAft>
                <a:spcPts val="0"/>
              </a:spcAft>
              <a:buNone/>
            </a:pPr>
            <a:r>
              <a:t/>
            </a:r>
            <a:endParaRPr sz="1000">
              <a:solidFill>
                <a:srgbClr val="CC0000"/>
              </a:solidFill>
              <a:latin typeface="Roboto"/>
              <a:ea typeface="Roboto"/>
              <a:cs typeface="Roboto"/>
              <a:sym typeface="Roboto"/>
            </a:endParaRPr>
          </a:p>
          <a:p>
            <a:pPr indent="0" lvl="0" marL="0" rtl="0" algn="l">
              <a:spcBef>
                <a:spcPts val="0"/>
              </a:spcBef>
              <a:spcAft>
                <a:spcPts val="0"/>
              </a:spcAft>
              <a:buNone/>
            </a:pPr>
            <a:r>
              <a:t/>
            </a:r>
            <a:endParaRPr sz="1000">
              <a:solidFill>
                <a:srgbClr val="CC0000"/>
              </a:solidFill>
              <a:latin typeface="Roboto"/>
              <a:ea typeface="Roboto"/>
              <a:cs typeface="Roboto"/>
              <a:sym typeface="Roboto"/>
            </a:endParaRPr>
          </a:p>
        </p:txBody>
      </p:sp>
      <p:sp>
        <p:nvSpPr>
          <p:cNvPr id="380" name="Google Shape;380;p37"/>
          <p:cNvSpPr txBox="1"/>
          <p:nvPr/>
        </p:nvSpPr>
        <p:spPr>
          <a:xfrm>
            <a:off x="4153650" y="3808550"/>
            <a:ext cx="2329200" cy="1416300"/>
          </a:xfrm>
          <a:prstGeom prst="rect">
            <a:avLst/>
          </a:prstGeom>
          <a:noFill/>
          <a:ln>
            <a:noFill/>
          </a:ln>
        </p:spPr>
        <p:txBody>
          <a:bodyPr anchorCtr="0" anchor="t" bIns="91425" lIns="91425" spcFirstLastPara="1" rIns="91425" wrap="square" tIns="91425">
            <a:spAutoFit/>
          </a:bodyPr>
          <a:lstStyle/>
          <a:p>
            <a:pPr indent="0" lvl="0" marL="0" rtl="0" algn="l">
              <a:lnSpc>
                <a:spcPct val="140015"/>
              </a:lnSpc>
              <a:spcBef>
                <a:spcPts val="0"/>
              </a:spcBef>
              <a:spcAft>
                <a:spcPts val="0"/>
              </a:spcAft>
              <a:buNone/>
            </a:pPr>
            <a:r>
              <a:rPr lang="en" sz="1000">
                <a:solidFill>
                  <a:srgbClr val="6AA84F"/>
                </a:solidFill>
                <a:highlight>
                  <a:schemeClr val="lt1"/>
                </a:highlight>
                <a:latin typeface="Roboto"/>
                <a:ea typeface="Roboto"/>
                <a:cs typeface="Roboto"/>
                <a:sym typeface="Roboto"/>
              </a:rPr>
              <a:t>                                  </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ORtg = .653                           </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Field Goal % = .619                   </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3P%  = .547                           </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2P%  = .475</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DRB = .359</a:t>
            </a:r>
            <a:endParaRPr sz="1000">
              <a:solidFill>
                <a:srgbClr val="6AA84F"/>
              </a:solidFill>
              <a:highlight>
                <a:schemeClr val="lt1"/>
              </a:highlight>
            </a:endParaRPr>
          </a:p>
        </p:txBody>
      </p:sp>
      <p:sp>
        <p:nvSpPr>
          <p:cNvPr id="381" name="Google Shape;381;p37"/>
          <p:cNvSpPr txBox="1"/>
          <p:nvPr/>
        </p:nvSpPr>
        <p:spPr>
          <a:xfrm>
            <a:off x="200725" y="3808550"/>
            <a:ext cx="3000000" cy="1416300"/>
          </a:xfrm>
          <a:prstGeom prst="rect">
            <a:avLst/>
          </a:prstGeom>
          <a:noFill/>
          <a:ln>
            <a:noFill/>
          </a:ln>
        </p:spPr>
        <p:txBody>
          <a:bodyPr anchorCtr="0" anchor="t" bIns="91425" lIns="91425" spcFirstLastPara="1" rIns="91425" wrap="square" tIns="91425">
            <a:spAutoFit/>
          </a:bodyPr>
          <a:lstStyle/>
          <a:p>
            <a:pPr indent="0" lvl="0" marL="0" rtl="0" algn="l">
              <a:lnSpc>
                <a:spcPct val="140015"/>
              </a:lnSpc>
              <a:spcBef>
                <a:spcPts val="0"/>
              </a:spcBef>
              <a:spcAft>
                <a:spcPts val="0"/>
              </a:spcAft>
              <a:buNone/>
            </a:pPr>
            <a:r>
              <a:rPr lang="en" sz="1000">
                <a:solidFill>
                  <a:srgbClr val="6AA84F"/>
                </a:solidFill>
                <a:highlight>
                  <a:schemeClr val="lt1"/>
                </a:highlight>
                <a:latin typeface="Roboto"/>
                <a:ea typeface="Roboto"/>
                <a:cs typeface="Roboto"/>
                <a:sym typeface="Roboto"/>
              </a:rPr>
              <a:t>                                 </a:t>
            </a:r>
            <a:r>
              <a:rPr lang="en" sz="1000">
                <a:solidFill>
                  <a:srgbClr val="6AA84F"/>
                </a:solidFill>
                <a:highlight>
                  <a:schemeClr val="lt1"/>
                </a:highlight>
                <a:latin typeface="Roboto"/>
                <a:ea typeface="Roboto"/>
                <a:cs typeface="Roboto"/>
                <a:sym typeface="Roboto"/>
              </a:rPr>
              <a:t> </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3P% = .698                               </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AST =. 415                                </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STL = .414                                 </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ORtg = .395</a:t>
            </a:r>
            <a:endParaRPr sz="1000">
              <a:solidFill>
                <a:srgbClr val="6AA84F"/>
              </a:solidFill>
              <a:highlight>
                <a:schemeClr val="lt1"/>
              </a:highlight>
              <a:latin typeface="Roboto"/>
              <a:ea typeface="Roboto"/>
              <a:cs typeface="Roboto"/>
              <a:sym typeface="Roboto"/>
            </a:endParaRPr>
          </a:p>
          <a:p>
            <a:pPr indent="-292100" lvl="1" marL="914400" rtl="0" algn="l">
              <a:lnSpc>
                <a:spcPct val="140015"/>
              </a:lnSpc>
              <a:spcBef>
                <a:spcPts val="0"/>
              </a:spcBef>
              <a:spcAft>
                <a:spcPts val="0"/>
              </a:spcAft>
              <a:buClr>
                <a:srgbClr val="6AA84F"/>
              </a:buClr>
              <a:buSzPts val="1000"/>
              <a:buFont typeface="Roboto"/>
              <a:buChar char="○"/>
            </a:pPr>
            <a:r>
              <a:rPr lang="en" sz="1000">
                <a:solidFill>
                  <a:srgbClr val="6AA84F"/>
                </a:solidFill>
                <a:highlight>
                  <a:schemeClr val="lt1"/>
                </a:highlight>
                <a:latin typeface="Roboto"/>
                <a:ea typeface="Roboto"/>
                <a:cs typeface="Roboto"/>
                <a:sym typeface="Roboto"/>
              </a:rPr>
              <a:t>Field Goal % = .346</a:t>
            </a:r>
            <a:endParaRPr sz="1000">
              <a:solidFill>
                <a:srgbClr val="6AA84F"/>
              </a:solidFill>
              <a:highlight>
                <a:schemeClr val="lt1"/>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Season Analysis (Page 1)</a:t>
            </a:r>
            <a:endParaRPr>
              <a:latin typeface="Playfair Display"/>
              <a:ea typeface="Playfair Display"/>
              <a:cs typeface="Playfair Display"/>
              <a:sym typeface="Playfair Display"/>
            </a:endParaRPr>
          </a:p>
        </p:txBody>
      </p:sp>
      <p:pic>
        <p:nvPicPr>
          <p:cNvPr id="387" name="Google Shape;387;p38"/>
          <p:cNvPicPr preferRelativeResize="0"/>
          <p:nvPr/>
        </p:nvPicPr>
        <p:blipFill>
          <a:blip r:embed="rId3">
            <a:alphaModFix/>
          </a:blip>
          <a:stretch>
            <a:fillRect/>
          </a:stretch>
        </p:blipFill>
        <p:spPr>
          <a:xfrm>
            <a:off x="4856500" y="1060675"/>
            <a:ext cx="2748350" cy="1826751"/>
          </a:xfrm>
          <a:prstGeom prst="rect">
            <a:avLst/>
          </a:prstGeom>
          <a:noFill/>
          <a:ln>
            <a:noFill/>
          </a:ln>
        </p:spPr>
      </p:pic>
      <p:pic>
        <p:nvPicPr>
          <p:cNvPr id="388" name="Google Shape;388;p38" title="Page1_Part2">
            <a:hlinkClick r:id="rId4"/>
          </p:cNvPr>
          <p:cNvPicPr preferRelativeResize="0"/>
          <p:nvPr/>
        </p:nvPicPr>
        <p:blipFill>
          <a:blip r:embed="rId5">
            <a:alphaModFix/>
          </a:blip>
          <a:stretch>
            <a:fillRect/>
          </a:stretch>
        </p:blipFill>
        <p:spPr>
          <a:xfrm>
            <a:off x="4864203" y="2930300"/>
            <a:ext cx="2748350" cy="2061258"/>
          </a:xfrm>
          <a:prstGeom prst="rect">
            <a:avLst/>
          </a:prstGeom>
          <a:noFill/>
          <a:ln>
            <a:noFill/>
          </a:ln>
        </p:spPr>
      </p:pic>
      <p:sp>
        <p:nvSpPr>
          <p:cNvPr id="389" name="Google Shape;389;p38"/>
          <p:cNvSpPr txBox="1"/>
          <p:nvPr/>
        </p:nvSpPr>
        <p:spPr>
          <a:xfrm>
            <a:off x="1357050" y="1060525"/>
            <a:ext cx="3767100" cy="177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1"/>
                </a:solidFill>
                <a:latin typeface="Roboto"/>
                <a:ea typeface="Roboto"/>
                <a:cs typeface="Roboto"/>
                <a:sym typeface="Roboto"/>
              </a:rPr>
              <a:t>Non-Play Related Variable Analysis: </a:t>
            </a:r>
            <a:endParaRPr b="1" sz="1200" u="sng">
              <a:solidFill>
                <a:schemeClr val="dk1"/>
              </a:solidFill>
              <a:latin typeface="Roboto"/>
              <a:ea typeface="Roboto"/>
              <a:cs typeface="Roboto"/>
              <a:sym typeface="Roboto"/>
            </a:endParaRPr>
          </a:p>
          <a:p>
            <a:pPr indent="0" lvl="0" marL="0" rtl="0" algn="l">
              <a:spcBef>
                <a:spcPts val="0"/>
              </a:spcBef>
              <a:spcAft>
                <a:spcPts val="0"/>
              </a:spcAft>
              <a:buNone/>
            </a:pPr>
            <a:r>
              <a:t/>
            </a:r>
            <a:endParaRPr b="1" sz="1200" u="sng">
              <a:solidFill>
                <a:schemeClr val="dk1"/>
              </a:solidFill>
              <a:latin typeface="Roboto"/>
              <a:ea typeface="Roboto"/>
              <a:cs typeface="Roboto"/>
              <a:sym typeface="Roboto"/>
            </a:endParaRPr>
          </a:p>
          <a:p>
            <a:pPr indent="-304800" lvl="0" marL="457200" rtl="0" algn="l">
              <a:lnSpc>
                <a:spcPct val="140015"/>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Separate Analysis of </a:t>
            </a:r>
            <a:r>
              <a:rPr lang="en" sz="1200">
                <a:solidFill>
                  <a:schemeClr val="dk1"/>
                </a:solidFill>
                <a:latin typeface="Roboto"/>
                <a:ea typeface="Roboto"/>
                <a:cs typeface="Roboto"/>
                <a:sym typeface="Roboto"/>
              </a:rPr>
              <a:t>“non-play-related” </a:t>
            </a:r>
            <a:r>
              <a:rPr lang="en" sz="1200">
                <a:solidFill>
                  <a:schemeClr val="dk1"/>
                </a:solidFill>
                <a:latin typeface="Roboto"/>
                <a:ea typeface="Roboto"/>
                <a:cs typeface="Roboto"/>
                <a:sym typeface="Roboto"/>
              </a:rPr>
              <a:t>variables </a:t>
            </a:r>
            <a:endParaRPr sz="1200">
              <a:solidFill>
                <a:schemeClr val="dk1"/>
              </a:solidFill>
              <a:latin typeface="Roboto"/>
              <a:ea typeface="Roboto"/>
              <a:cs typeface="Roboto"/>
              <a:sym typeface="Roboto"/>
            </a:endParaRPr>
          </a:p>
          <a:p>
            <a:pPr indent="-304800" lvl="0" marL="457200" rtl="0" algn="l">
              <a:lnSpc>
                <a:spcPct val="140015"/>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Each tab displays a chart showing the relationship between that specific variable and wins </a:t>
            </a:r>
            <a:endParaRPr sz="1200">
              <a:solidFill>
                <a:schemeClr val="dk1"/>
              </a:solidFill>
              <a:latin typeface="Roboto"/>
              <a:ea typeface="Roboto"/>
              <a:cs typeface="Roboto"/>
              <a:sym typeface="Roboto"/>
            </a:endParaRPr>
          </a:p>
        </p:txBody>
      </p:sp>
      <p:sp>
        <p:nvSpPr>
          <p:cNvPr id="390" name="Google Shape;390;p38"/>
          <p:cNvSpPr txBox="1"/>
          <p:nvPr/>
        </p:nvSpPr>
        <p:spPr>
          <a:xfrm>
            <a:off x="1357050" y="2876550"/>
            <a:ext cx="3482700" cy="1404000"/>
          </a:xfrm>
          <a:prstGeom prst="rect">
            <a:avLst/>
          </a:prstGeom>
          <a:noFill/>
          <a:ln>
            <a:noFill/>
          </a:ln>
        </p:spPr>
        <p:txBody>
          <a:bodyPr anchorCtr="0" anchor="t" bIns="91425" lIns="91425" spcFirstLastPara="1" rIns="91425" wrap="square" tIns="91425">
            <a:spAutoFit/>
          </a:bodyPr>
          <a:lstStyle/>
          <a:p>
            <a:pPr indent="0" lvl="0" marL="0" marR="0" rtl="0" algn="l">
              <a:lnSpc>
                <a:spcPct val="140015"/>
              </a:lnSpc>
              <a:spcBef>
                <a:spcPts val="0"/>
              </a:spcBef>
              <a:spcAft>
                <a:spcPts val="0"/>
              </a:spcAft>
              <a:buNone/>
            </a:pPr>
            <a:r>
              <a:rPr b="1" lang="en" sz="1200" u="sng">
                <a:solidFill>
                  <a:schemeClr val="dk1"/>
                </a:solidFill>
                <a:latin typeface="Roboto"/>
                <a:ea typeface="Roboto"/>
                <a:cs typeface="Roboto"/>
                <a:sym typeface="Roboto"/>
              </a:rPr>
              <a:t>Video </a:t>
            </a:r>
            <a:r>
              <a:rPr b="1" lang="en" sz="1200" u="sng">
                <a:solidFill>
                  <a:schemeClr val="dk1"/>
                </a:solidFill>
                <a:latin typeface="Roboto"/>
                <a:ea typeface="Roboto"/>
                <a:cs typeface="Roboto"/>
                <a:sym typeface="Roboto"/>
              </a:rPr>
              <a:t>Content:  </a:t>
            </a:r>
            <a:endParaRPr b="1" sz="1200" u="sng">
              <a:solidFill>
                <a:schemeClr val="dk1"/>
              </a:solidFill>
              <a:latin typeface="Roboto"/>
              <a:ea typeface="Roboto"/>
              <a:cs typeface="Roboto"/>
              <a:sym typeface="Roboto"/>
            </a:endParaRPr>
          </a:p>
          <a:p>
            <a:pPr indent="-304800" lvl="0" marL="457200" marR="0" rtl="0" algn="l">
              <a:lnSpc>
                <a:spcPct val="140015"/>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type of chart varies from tab to tab (with the majority being scatterplots)</a:t>
            </a:r>
            <a:endParaRPr sz="1200">
              <a:solidFill>
                <a:schemeClr val="dk1"/>
              </a:solidFill>
              <a:latin typeface="Roboto"/>
              <a:ea typeface="Roboto"/>
              <a:cs typeface="Roboto"/>
              <a:sym typeface="Roboto"/>
            </a:endParaRPr>
          </a:p>
          <a:p>
            <a:pPr indent="-304800" lvl="0" marL="457200" marR="0" rtl="0" algn="l">
              <a:lnSpc>
                <a:spcPct val="140015"/>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This video highlights the tabs with unique graph styles </a:t>
            </a:r>
            <a:endParaRPr sz="1200">
              <a:solidFill>
                <a:schemeClr val="dk1"/>
              </a:solidFill>
              <a:latin typeface="Roboto"/>
              <a:ea typeface="Roboto"/>
              <a:cs typeface="Roboto"/>
              <a:sym typeface="Roboto"/>
            </a:endParaRPr>
          </a:p>
        </p:txBody>
      </p:sp>
      <p:pic>
        <p:nvPicPr>
          <p:cNvPr id="391" name="Google Shape;391;p38" title="Audio D5 (mp3cut.net).mp3">
            <a:hlinkClick r:id="rId6"/>
          </p:cNvPr>
          <p:cNvPicPr preferRelativeResize="0"/>
          <p:nvPr/>
        </p:nvPicPr>
        <p:blipFill>
          <a:blip r:embed="rId7">
            <a:alphaModFix/>
          </a:blip>
          <a:stretch>
            <a:fillRect/>
          </a:stretch>
        </p:blipFill>
        <p:spPr>
          <a:xfrm>
            <a:off x="0" y="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Team Analysis (Page 2)</a:t>
            </a:r>
            <a:endParaRPr>
              <a:latin typeface="Playfair Display"/>
              <a:ea typeface="Playfair Display"/>
              <a:cs typeface="Playfair Display"/>
              <a:sym typeface="Playfair Display"/>
            </a:endParaRPr>
          </a:p>
        </p:txBody>
      </p:sp>
      <p:pic>
        <p:nvPicPr>
          <p:cNvPr id="397" name="Google Shape;397;p39"/>
          <p:cNvPicPr preferRelativeResize="0"/>
          <p:nvPr/>
        </p:nvPicPr>
        <p:blipFill>
          <a:blip r:embed="rId3">
            <a:alphaModFix/>
          </a:blip>
          <a:stretch>
            <a:fillRect/>
          </a:stretch>
        </p:blipFill>
        <p:spPr>
          <a:xfrm>
            <a:off x="3138336" y="1017800"/>
            <a:ext cx="2663876" cy="3905224"/>
          </a:xfrm>
          <a:prstGeom prst="rect">
            <a:avLst/>
          </a:prstGeom>
          <a:noFill/>
          <a:ln>
            <a:noFill/>
          </a:ln>
        </p:spPr>
      </p:pic>
      <p:pic>
        <p:nvPicPr>
          <p:cNvPr id="398" name="Google Shape;398;p39" title="TA1 (mp3cut.net).mp3">
            <a:hlinkClick r:id="rId4"/>
          </p:cNvPr>
          <p:cNvPicPr preferRelativeResize="0"/>
          <p:nvPr/>
        </p:nvPicPr>
        <p:blipFill>
          <a:blip r:embed="rId5">
            <a:alphaModFix/>
          </a:blip>
          <a:stretch>
            <a:fillRect/>
          </a:stretch>
        </p:blipFill>
        <p:spPr>
          <a:xfrm>
            <a:off x="-2" y="0"/>
            <a:ext cx="398125" cy="398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Team Analysis (Page 2)</a:t>
            </a:r>
            <a:endParaRPr/>
          </a:p>
        </p:txBody>
      </p:sp>
      <p:pic>
        <p:nvPicPr>
          <p:cNvPr id="404" name="Google Shape;404;p40" title="Page2_Graph1">
            <a:hlinkClick r:id="rId3"/>
          </p:cNvPr>
          <p:cNvPicPr preferRelativeResize="0"/>
          <p:nvPr/>
        </p:nvPicPr>
        <p:blipFill>
          <a:blip r:embed="rId4">
            <a:alphaModFix/>
          </a:blip>
          <a:stretch>
            <a:fillRect/>
          </a:stretch>
        </p:blipFill>
        <p:spPr>
          <a:xfrm>
            <a:off x="822825" y="1017800"/>
            <a:ext cx="3237475" cy="2428106"/>
          </a:xfrm>
          <a:prstGeom prst="rect">
            <a:avLst/>
          </a:prstGeom>
          <a:noFill/>
          <a:ln>
            <a:noFill/>
          </a:ln>
        </p:spPr>
      </p:pic>
      <p:pic>
        <p:nvPicPr>
          <p:cNvPr id="405" name="Google Shape;405;p40"/>
          <p:cNvPicPr preferRelativeResize="0"/>
          <p:nvPr/>
        </p:nvPicPr>
        <p:blipFill>
          <a:blip r:embed="rId5">
            <a:alphaModFix/>
          </a:blip>
          <a:stretch>
            <a:fillRect/>
          </a:stretch>
        </p:blipFill>
        <p:spPr>
          <a:xfrm>
            <a:off x="4964950" y="1017800"/>
            <a:ext cx="2934161" cy="2428098"/>
          </a:xfrm>
          <a:prstGeom prst="rect">
            <a:avLst/>
          </a:prstGeom>
          <a:noFill/>
          <a:ln>
            <a:noFill/>
          </a:ln>
        </p:spPr>
      </p:pic>
      <p:sp>
        <p:nvSpPr>
          <p:cNvPr id="406" name="Google Shape;406;p40"/>
          <p:cNvSpPr txBox="1"/>
          <p:nvPr/>
        </p:nvSpPr>
        <p:spPr>
          <a:xfrm>
            <a:off x="122225" y="3445900"/>
            <a:ext cx="4542000" cy="152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Video </a:t>
            </a:r>
            <a:r>
              <a:rPr b="1" lang="en" u="sng">
                <a:solidFill>
                  <a:schemeClr val="dk1"/>
                </a:solidFill>
                <a:latin typeface="Roboto"/>
                <a:ea typeface="Roboto"/>
                <a:cs typeface="Roboto"/>
                <a:sym typeface="Roboto"/>
              </a:rPr>
              <a:t>Content: </a:t>
            </a:r>
            <a:endParaRPr b="1" u="sng">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Comprehensive Per-Team Scatterplot </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OLS trendline (Hover: shows Correlation Coefficient) </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Scatterplot markers (Hover: display relevant info) </a:t>
            </a:r>
            <a:endParaRPr>
              <a:solidFill>
                <a:schemeClr val="dk1"/>
              </a:solidFill>
              <a:latin typeface="Roboto"/>
              <a:ea typeface="Roboto"/>
              <a:cs typeface="Roboto"/>
              <a:sym typeface="Roboto"/>
            </a:endParaRPr>
          </a:p>
        </p:txBody>
      </p:sp>
      <p:sp>
        <p:nvSpPr>
          <p:cNvPr id="407" name="Google Shape;407;p40"/>
          <p:cNvSpPr txBox="1"/>
          <p:nvPr/>
        </p:nvSpPr>
        <p:spPr>
          <a:xfrm>
            <a:off x="4572000" y="3487450"/>
            <a:ext cx="4542000" cy="1607100"/>
          </a:xfrm>
          <a:prstGeom prst="rect">
            <a:avLst/>
          </a:prstGeom>
          <a:noFill/>
          <a:ln>
            <a:noFill/>
          </a:ln>
        </p:spPr>
        <p:txBody>
          <a:bodyPr anchorCtr="0" anchor="t" bIns="91425" lIns="91425" spcFirstLastPara="1" rIns="91425" wrap="square" tIns="91425">
            <a:spAutoFit/>
          </a:bodyPr>
          <a:lstStyle/>
          <a:p>
            <a:pPr indent="0" lvl="0" marL="0" marR="0" rtl="0" algn="l">
              <a:lnSpc>
                <a:spcPct val="140015"/>
              </a:lnSpc>
              <a:spcBef>
                <a:spcPts val="0"/>
              </a:spcBef>
              <a:spcAft>
                <a:spcPts val="0"/>
              </a:spcAft>
              <a:buNone/>
            </a:pPr>
            <a:r>
              <a:rPr b="1" lang="en" u="sng">
                <a:solidFill>
                  <a:schemeClr val="dk1"/>
                </a:solidFill>
                <a:latin typeface="Roboto"/>
                <a:ea typeface="Roboto"/>
                <a:cs typeface="Roboto"/>
                <a:sym typeface="Roboto"/>
              </a:rPr>
              <a:t>T</a:t>
            </a:r>
            <a:r>
              <a:rPr b="1" lang="en" u="sng">
                <a:solidFill>
                  <a:schemeClr val="dk1"/>
                </a:solidFill>
                <a:latin typeface="Roboto"/>
                <a:ea typeface="Roboto"/>
                <a:cs typeface="Roboto"/>
                <a:sym typeface="Roboto"/>
              </a:rPr>
              <a:t>eam Badges:  </a:t>
            </a:r>
            <a:endParaRPr>
              <a:solidFill>
                <a:schemeClr val="dk1"/>
              </a:solidFill>
              <a:latin typeface="Roboto"/>
              <a:ea typeface="Roboto"/>
              <a:cs typeface="Roboto"/>
              <a:sym typeface="Roboto"/>
            </a:endParaRPr>
          </a:p>
          <a:p>
            <a:pPr indent="-317500" lvl="0" marL="457200" marR="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right-hand badges show the teams that won the NBA Championship for each season </a:t>
            </a:r>
            <a:endParaRPr>
              <a:solidFill>
                <a:schemeClr val="dk1"/>
              </a:solidFill>
              <a:latin typeface="Roboto"/>
              <a:ea typeface="Roboto"/>
              <a:cs typeface="Roboto"/>
              <a:sym typeface="Roboto"/>
            </a:endParaRPr>
          </a:p>
          <a:p>
            <a:pPr indent="-317500" lvl="0" marL="457200" marR="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Each badge color corresponds to the specific year color on the interactive graph </a:t>
            </a:r>
            <a:endParaRPr>
              <a:solidFill>
                <a:schemeClr val="dk1"/>
              </a:solidFill>
              <a:latin typeface="Roboto"/>
              <a:ea typeface="Roboto"/>
              <a:cs typeface="Roboto"/>
              <a:sym typeface="Roboto"/>
            </a:endParaRPr>
          </a:p>
        </p:txBody>
      </p:sp>
      <p:pic>
        <p:nvPicPr>
          <p:cNvPr id="408" name="Google Shape;408;p40" title="Audio D6 (mp3cut.net).mp3">
            <a:hlinkClick r:id="rId6"/>
          </p:cNvPr>
          <p:cNvPicPr preferRelativeResize="0"/>
          <p:nvPr/>
        </p:nvPicPr>
        <p:blipFill>
          <a:blip r:embed="rId7">
            <a:alphaModFix/>
          </a:blip>
          <a:stretch>
            <a:fillRect/>
          </a:stretch>
        </p:blipFill>
        <p:spPr>
          <a:xfrm>
            <a:off x="2" y="0"/>
            <a:ext cx="410000" cy="41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Team Analysis (Page 2) : Conclusion</a:t>
            </a:r>
            <a:endParaRPr>
              <a:latin typeface="Playfair Display"/>
              <a:ea typeface="Playfair Display"/>
              <a:cs typeface="Playfair Display"/>
              <a:sym typeface="Playfair Display"/>
            </a:endParaRPr>
          </a:p>
        </p:txBody>
      </p:sp>
      <p:pic>
        <p:nvPicPr>
          <p:cNvPr id="414" name="Google Shape;414;p41"/>
          <p:cNvPicPr preferRelativeResize="0"/>
          <p:nvPr/>
        </p:nvPicPr>
        <p:blipFill>
          <a:blip r:embed="rId3">
            <a:alphaModFix/>
          </a:blip>
          <a:stretch>
            <a:fillRect/>
          </a:stretch>
        </p:blipFill>
        <p:spPr>
          <a:xfrm>
            <a:off x="1927625" y="1095275"/>
            <a:ext cx="5228150" cy="3766126"/>
          </a:xfrm>
          <a:prstGeom prst="rect">
            <a:avLst/>
          </a:prstGeom>
          <a:noFill/>
          <a:ln>
            <a:noFill/>
          </a:ln>
        </p:spPr>
      </p:pic>
      <p:sp>
        <p:nvSpPr>
          <p:cNvPr id="415" name="Google Shape;415;p41"/>
          <p:cNvSpPr txBox="1"/>
          <p:nvPr/>
        </p:nvSpPr>
        <p:spPr>
          <a:xfrm>
            <a:off x="-131600" y="1236325"/>
            <a:ext cx="2162700" cy="321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Roboto"/>
                <a:ea typeface="Roboto"/>
                <a:cs typeface="Roboto"/>
                <a:sym typeface="Roboto"/>
              </a:rPr>
              <a:t>    </a:t>
            </a:r>
            <a:r>
              <a:rPr b="1" lang="en" u="sng">
                <a:solidFill>
                  <a:schemeClr val="dk1"/>
                </a:solidFill>
                <a:latin typeface="Roboto"/>
                <a:ea typeface="Roboto"/>
                <a:cs typeface="Roboto"/>
                <a:sym typeface="Roboto"/>
              </a:rPr>
              <a:t>The Winning Formula</a:t>
            </a:r>
            <a:endParaRPr b="1" u="sng">
              <a:solidFill>
                <a:schemeClr val="dk1"/>
              </a:solidFill>
              <a:latin typeface="Roboto"/>
              <a:ea typeface="Roboto"/>
              <a:cs typeface="Roboto"/>
              <a:sym typeface="Roboto"/>
            </a:endParaRPr>
          </a:p>
          <a:p>
            <a:pPr indent="0" lvl="0" marL="0" rtl="0" algn="l">
              <a:spcBef>
                <a:spcPts val="0"/>
              </a:spcBef>
              <a:spcAft>
                <a:spcPts val="0"/>
              </a:spcAft>
              <a:buNone/>
            </a:pPr>
            <a:r>
              <a:t/>
            </a:r>
            <a:endParaRPr b="1" sz="1300" u="sng">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Variables Teams should work on improving in  order to have more wins.</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3 Play-Related Variables</a:t>
            </a:r>
            <a:endParaRPr sz="1000">
              <a:solidFill>
                <a:schemeClr val="dk1"/>
              </a:solidFill>
              <a:latin typeface="Roboto"/>
              <a:ea typeface="Roboto"/>
              <a:cs typeface="Roboto"/>
              <a:sym typeface="Roboto"/>
            </a:endParaRPr>
          </a:p>
          <a:p>
            <a:pPr indent="0" lvl="0" marL="457200" rtl="0" algn="l">
              <a:spcBef>
                <a:spcPts val="0"/>
              </a:spcBef>
              <a:spcAft>
                <a:spcPts val="0"/>
              </a:spcAft>
              <a:buNone/>
            </a:pPr>
            <a:r>
              <a:rPr lang="en" sz="1000">
                <a:solidFill>
                  <a:schemeClr val="dk1"/>
                </a:solidFill>
                <a:latin typeface="Roboto"/>
                <a:ea typeface="Roboto"/>
                <a:cs typeface="Roboto"/>
                <a:sym typeface="Roboto"/>
              </a:rPr>
              <a:t>(Significant Positive)</a:t>
            </a:r>
            <a:endParaRPr sz="1000">
              <a:solidFill>
                <a:schemeClr val="dk1"/>
              </a:solidFill>
              <a:latin typeface="Roboto"/>
              <a:ea typeface="Roboto"/>
              <a:cs typeface="Roboto"/>
              <a:sym typeface="Roboto"/>
            </a:endParaRPr>
          </a:p>
          <a:p>
            <a:pPr indent="457200" lvl="0" marL="0" rtl="0" algn="l">
              <a:spcBef>
                <a:spcPts val="0"/>
              </a:spcBef>
              <a:spcAft>
                <a:spcPts val="0"/>
              </a:spcAft>
              <a:buNone/>
            </a:pPr>
            <a:r>
              <a:rPr lang="en" sz="1000">
                <a:solidFill>
                  <a:schemeClr val="dk1"/>
                </a:solidFill>
                <a:latin typeface="Roboto"/>
                <a:ea typeface="Roboto"/>
                <a:cs typeface="Roboto"/>
                <a:sym typeface="Roboto"/>
              </a:rPr>
              <a:t>- Offensive Rating</a:t>
            </a:r>
            <a:endParaRPr sz="1000">
              <a:solidFill>
                <a:schemeClr val="dk1"/>
              </a:solidFill>
              <a:latin typeface="Roboto"/>
              <a:ea typeface="Roboto"/>
              <a:cs typeface="Roboto"/>
              <a:sym typeface="Roboto"/>
            </a:endParaRPr>
          </a:p>
          <a:p>
            <a:pPr indent="0" lvl="0" marL="457200" rtl="0" algn="l">
              <a:spcBef>
                <a:spcPts val="0"/>
              </a:spcBef>
              <a:spcAft>
                <a:spcPts val="0"/>
              </a:spcAft>
              <a:buNone/>
            </a:pPr>
            <a:r>
              <a:rPr lang="en" sz="1000">
                <a:solidFill>
                  <a:schemeClr val="dk1"/>
                </a:solidFill>
                <a:latin typeface="Roboto"/>
                <a:ea typeface="Roboto"/>
                <a:cs typeface="Roboto"/>
                <a:sym typeface="Roboto"/>
              </a:rPr>
              <a:t>- Field Goal Percentage</a:t>
            </a:r>
            <a:endParaRPr sz="1000">
              <a:solidFill>
                <a:schemeClr val="dk1"/>
              </a:solidFill>
              <a:latin typeface="Roboto"/>
              <a:ea typeface="Roboto"/>
              <a:cs typeface="Roboto"/>
              <a:sym typeface="Roboto"/>
            </a:endParaRPr>
          </a:p>
          <a:p>
            <a:pPr indent="457200" lvl="0" marL="0" rtl="0" algn="l">
              <a:spcBef>
                <a:spcPts val="0"/>
              </a:spcBef>
              <a:spcAft>
                <a:spcPts val="0"/>
              </a:spcAft>
              <a:buNone/>
            </a:pPr>
            <a:r>
              <a:rPr lang="en" sz="1000">
                <a:solidFill>
                  <a:schemeClr val="dk1"/>
                </a:solidFill>
                <a:latin typeface="Roboto"/>
                <a:ea typeface="Roboto"/>
                <a:cs typeface="Roboto"/>
                <a:sym typeface="Roboto"/>
              </a:rPr>
              <a:t>- 3 Point Percentage</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2 Non-Play-Related Variables</a:t>
            </a:r>
            <a:endParaRPr sz="1000">
              <a:solidFill>
                <a:schemeClr val="dk1"/>
              </a:solidFill>
              <a:latin typeface="Roboto"/>
              <a:ea typeface="Roboto"/>
              <a:cs typeface="Roboto"/>
              <a:sym typeface="Roboto"/>
            </a:endParaRPr>
          </a:p>
          <a:p>
            <a:pPr indent="457200" lvl="0" marL="0" rtl="0" algn="l">
              <a:spcBef>
                <a:spcPts val="0"/>
              </a:spcBef>
              <a:spcAft>
                <a:spcPts val="0"/>
              </a:spcAft>
              <a:buNone/>
            </a:pPr>
            <a:r>
              <a:rPr lang="en" sz="1000">
                <a:solidFill>
                  <a:schemeClr val="dk1"/>
                </a:solidFill>
                <a:latin typeface="Roboto"/>
                <a:ea typeface="Roboto"/>
                <a:cs typeface="Roboto"/>
                <a:sym typeface="Roboto"/>
              </a:rPr>
              <a:t>(Moderate Positive)</a:t>
            </a:r>
            <a:endParaRPr sz="1000">
              <a:solidFill>
                <a:schemeClr val="dk1"/>
              </a:solidFill>
              <a:latin typeface="Roboto"/>
              <a:ea typeface="Roboto"/>
              <a:cs typeface="Roboto"/>
              <a:sym typeface="Roboto"/>
            </a:endParaRPr>
          </a:p>
          <a:p>
            <a:pPr indent="457200" lvl="0" marL="0" rtl="0" algn="l">
              <a:spcBef>
                <a:spcPts val="0"/>
              </a:spcBef>
              <a:spcAft>
                <a:spcPts val="0"/>
              </a:spcAft>
              <a:buNone/>
            </a:pPr>
            <a:r>
              <a:rPr lang="en" sz="1000">
                <a:solidFill>
                  <a:schemeClr val="dk1"/>
                </a:solidFill>
                <a:latin typeface="Roboto"/>
                <a:ea typeface="Roboto"/>
                <a:cs typeface="Roboto"/>
                <a:sym typeface="Roboto"/>
              </a:rPr>
              <a:t>- Attendance Per Game</a:t>
            </a:r>
            <a:endParaRPr sz="1000">
              <a:solidFill>
                <a:schemeClr val="dk1"/>
              </a:solidFill>
              <a:latin typeface="Roboto"/>
              <a:ea typeface="Roboto"/>
              <a:cs typeface="Roboto"/>
              <a:sym typeface="Roboto"/>
            </a:endParaRPr>
          </a:p>
          <a:p>
            <a:pPr indent="457200" lvl="0" marL="0" rtl="0" algn="l">
              <a:spcBef>
                <a:spcPts val="0"/>
              </a:spcBef>
              <a:spcAft>
                <a:spcPts val="0"/>
              </a:spcAft>
              <a:buNone/>
            </a:pPr>
            <a:r>
              <a:rPr lang="en" sz="1000">
                <a:solidFill>
                  <a:schemeClr val="dk1"/>
                </a:solidFill>
                <a:latin typeface="Roboto"/>
                <a:ea typeface="Roboto"/>
                <a:cs typeface="Roboto"/>
                <a:sym typeface="Roboto"/>
              </a:rPr>
              <a:t>- Luxury Tax</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416" name="Google Shape;416;p41"/>
          <p:cNvSpPr txBox="1"/>
          <p:nvPr/>
        </p:nvSpPr>
        <p:spPr>
          <a:xfrm>
            <a:off x="6981300" y="1236325"/>
            <a:ext cx="2162700" cy="372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1"/>
                </a:solidFill>
                <a:latin typeface="Roboto"/>
                <a:ea typeface="Roboto"/>
                <a:cs typeface="Roboto"/>
                <a:sym typeface="Roboto"/>
              </a:rPr>
              <a:t>The Losing Remedy </a:t>
            </a:r>
            <a:endParaRPr b="1" u="sng">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Variables teams should try to reduce in order to have more wins</a:t>
            </a:r>
            <a:endParaRPr sz="1000">
              <a:solidFill>
                <a:schemeClr val="dk1"/>
              </a:solidFill>
              <a:latin typeface="Roboto"/>
              <a:ea typeface="Roboto"/>
              <a:cs typeface="Roboto"/>
              <a:sym typeface="Roboto"/>
            </a:endParaRPr>
          </a:p>
          <a:p>
            <a:pPr indent="0" lvl="0" marL="457200" rtl="0" algn="l">
              <a:spcBef>
                <a:spcPts val="0"/>
              </a:spcBef>
              <a:spcAft>
                <a:spcPts val="0"/>
              </a:spcAft>
              <a:buNone/>
            </a:pPr>
            <a:r>
              <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1 Play-Related Variable</a:t>
            </a:r>
            <a:endParaRPr sz="1000">
              <a:solidFill>
                <a:schemeClr val="dk1"/>
              </a:solidFill>
              <a:latin typeface="Roboto"/>
              <a:ea typeface="Roboto"/>
              <a:cs typeface="Roboto"/>
              <a:sym typeface="Roboto"/>
            </a:endParaRPr>
          </a:p>
          <a:p>
            <a:pPr indent="0" lvl="0" marL="457200" rtl="0" algn="l">
              <a:spcBef>
                <a:spcPts val="0"/>
              </a:spcBef>
              <a:spcAft>
                <a:spcPts val="0"/>
              </a:spcAft>
              <a:buNone/>
            </a:pPr>
            <a:r>
              <a:rPr lang="en" sz="1000">
                <a:solidFill>
                  <a:schemeClr val="dk1"/>
                </a:solidFill>
                <a:latin typeface="Roboto"/>
                <a:ea typeface="Roboto"/>
                <a:cs typeface="Roboto"/>
                <a:sym typeface="Roboto"/>
              </a:rPr>
              <a:t>(Significant Negative)</a:t>
            </a:r>
            <a:endParaRPr sz="1000">
              <a:solidFill>
                <a:schemeClr val="dk1"/>
              </a:solidFill>
              <a:latin typeface="Roboto"/>
              <a:ea typeface="Roboto"/>
              <a:cs typeface="Roboto"/>
              <a:sym typeface="Roboto"/>
            </a:endParaRPr>
          </a:p>
          <a:p>
            <a:pPr indent="0" lvl="0" marL="457200" rtl="0" algn="l">
              <a:spcBef>
                <a:spcPts val="0"/>
              </a:spcBef>
              <a:spcAft>
                <a:spcPts val="0"/>
              </a:spcAft>
              <a:buNone/>
            </a:pPr>
            <a:r>
              <a:rPr lang="en" sz="1000">
                <a:solidFill>
                  <a:schemeClr val="dk1"/>
                </a:solidFill>
                <a:latin typeface="Roboto"/>
                <a:ea typeface="Roboto"/>
                <a:cs typeface="Roboto"/>
                <a:sym typeface="Roboto"/>
              </a:rPr>
              <a:t>- Defensive Rating</a:t>
            </a:r>
            <a:endParaRPr sz="1000">
              <a:solidFill>
                <a:schemeClr val="dk1"/>
              </a:solidFill>
              <a:latin typeface="Roboto"/>
              <a:ea typeface="Roboto"/>
              <a:cs typeface="Roboto"/>
              <a:sym typeface="Roboto"/>
            </a:endParaRPr>
          </a:p>
          <a:p>
            <a:pPr indent="0" lvl="0" marL="457200" rtl="0" algn="l">
              <a:spcBef>
                <a:spcPts val="0"/>
              </a:spcBef>
              <a:spcAft>
                <a:spcPts val="0"/>
              </a:spcAft>
              <a:buNone/>
            </a:pPr>
            <a:r>
              <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2 Play-Related Variables(Weak Negative)</a:t>
            </a:r>
            <a:endParaRPr sz="1000">
              <a:solidFill>
                <a:schemeClr val="dk1"/>
              </a:solidFill>
              <a:latin typeface="Roboto"/>
              <a:ea typeface="Roboto"/>
              <a:cs typeface="Roboto"/>
              <a:sym typeface="Roboto"/>
            </a:endParaRPr>
          </a:p>
          <a:p>
            <a:pPr indent="0" lvl="0" marL="457200" rtl="0" algn="l">
              <a:spcBef>
                <a:spcPts val="0"/>
              </a:spcBef>
              <a:spcAft>
                <a:spcPts val="0"/>
              </a:spcAft>
              <a:buNone/>
            </a:pPr>
            <a:r>
              <a:rPr lang="en" sz="1000">
                <a:solidFill>
                  <a:schemeClr val="dk1"/>
                </a:solidFill>
                <a:latin typeface="Roboto"/>
                <a:ea typeface="Roboto"/>
                <a:cs typeface="Roboto"/>
                <a:sym typeface="Roboto"/>
              </a:rPr>
              <a:t>- Turnovers</a:t>
            </a:r>
            <a:endParaRPr sz="1000">
              <a:solidFill>
                <a:schemeClr val="dk1"/>
              </a:solidFill>
              <a:latin typeface="Roboto"/>
              <a:ea typeface="Roboto"/>
              <a:cs typeface="Roboto"/>
              <a:sym typeface="Roboto"/>
            </a:endParaRPr>
          </a:p>
          <a:p>
            <a:pPr indent="0" lvl="0" marL="457200" rtl="0" algn="l">
              <a:spcBef>
                <a:spcPts val="0"/>
              </a:spcBef>
              <a:spcAft>
                <a:spcPts val="0"/>
              </a:spcAft>
              <a:buNone/>
            </a:pPr>
            <a:r>
              <a:rPr lang="en" sz="1000">
                <a:solidFill>
                  <a:schemeClr val="dk1"/>
                </a:solidFill>
                <a:latin typeface="Roboto"/>
                <a:ea typeface="Roboto"/>
                <a:cs typeface="Roboto"/>
                <a:sym typeface="Roboto"/>
              </a:rPr>
              <a:t>- Offensive Rebounds</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2 Non-Play-Related Variables</a:t>
            </a:r>
            <a:endParaRPr sz="1000">
              <a:solidFill>
                <a:schemeClr val="dk1"/>
              </a:solidFill>
              <a:latin typeface="Roboto"/>
              <a:ea typeface="Roboto"/>
              <a:cs typeface="Roboto"/>
              <a:sym typeface="Roboto"/>
            </a:endParaRPr>
          </a:p>
          <a:p>
            <a:pPr indent="0" lvl="0" marL="457200" rtl="0" algn="l">
              <a:spcBef>
                <a:spcPts val="0"/>
              </a:spcBef>
              <a:spcAft>
                <a:spcPts val="0"/>
              </a:spcAft>
              <a:buNone/>
            </a:pPr>
            <a:r>
              <a:rPr lang="en" sz="1000">
                <a:solidFill>
                  <a:schemeClr val="dk1"/>
                </a:solidFill>
                <a:latin typeface="Roboto"/>
                <a:ea typeface="Roboto"/>
                <a:cs typeface="Roboto"/>
                <a:sym typeface="Roboto"/>
              </a:rPr>
              <a:t>(Weak Negative)</a:t>
            </a:r>
            <a:endParaRPr sz="1000">
              <a:solidFill>
                <a:schemeClr val="dk1"/>
              </a:solidFill>
              <a:latin typeface="Roboto"/>
              <a:ea typeface="Roboto"/>
              <a:cs typeface="Roboto"/>
              <a:sym typeface="Roboto"/>
            </a:endParaRPr>
          </a:p>
          <a:p>
            <a:pPr indent="0" lvl="0" marL="457200" rtl="0" algn="l">
              <a:spcBef>
                <a:spcPts val="0"/>
              </a:spcBef>
              <a:spcAft>
                <a:spcPts val="0"/>
              </a:spcAft>
              <a:buNone/>
            </a:pPr>
            <a:r>
              <a:rPr lang="en" sz="1000">
                <a:solidFill>
                  <a:schemeClr val="dk1"/>
                </a:solidFill>
                <a:latin typeface="Roboto"/>
                <a:ea typeface="Roboto"/>
                <a:cs typeface="Roboto"/>
                <a:sym typeface="Roboto"/>
              </a:rPr>
              <a:t>- Franchise Valuation</a:t>
            </a:r>
            <a:endParaRPr sz="1000">
              <a:solidFill>
                <a:schemeClr val="dk1"/>
              </a:solidFill>
              <a:latin typeface="Roboto"/>
              <a:ea typeface="Roboto"/>
              <a:cs typeface="Roboto"/>
              <a:sym typeface="Roboto"/>
            </a:endParaRPr>
          </a:p>
          <a:p>
            <a:pPr indent="0" lvl="0" marL="457200" rtl="0" algn="l">
              <a:spcBef>
                <a:spcPts val="0"/>
              </a:spcBef>
              <a:spcAft>
                <a:spcPts val="0"/>
              </a:spcAft>
              <a:buNone/>
            </a:pPr>
            <a:r>
              <a:rPr lang="en" sz="1000">
                <a:solidFill>
                  <a:schemeClr val="dk1"/>
                </a:solidFill>
                <a:latin typeface="Roboto"/>
                <a:ea typeface="Roboto"/>
                <a:cs typeface="Roboto"/>
                <a:sym typeface="Roboto"/>
              </a:rPr>
              <a:t>- Total Revenue</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b="1" sz="1300" u="sng">
              <a:solidFill>
                <a:schemeClr val="dk1"/>
              </a:solidFill>
              <a:latin typeface="Roboto"/>
              <a:ea typeface="Roboto"/>
              <a:cs typeface="Roboto"/>
              <a:sym typeface="Roboto"/>
            </a:endParaRPr>
          </a:p>
        </p:txBody>
      </p:sp>
      <p:pic>
        <p:nvPicPr>
          <p:cNvPr id="417" name="Google Shape;417;p41" title="Audio D7 (mp3cut.net).mp3">
            <a:hlinkClick r:id="rId4"/>
          </p:cNvPr>
          <p:cNvPicPr preferRelativeResize="0"/>
          <p:nvPr/>
        </p:nvPicPr>
        <p:blipFill>
          <a:blip r:embed="rId5">
            <a:alphaModFix/>
          </a:blip>
          <a:stretch>
            <a:fillRect/>
          </a:stretch>
        </p:blipFill>
        <p:spPr>
          <a:xfrm>
            <a:off x="0" y="0"/>
            <a:ext cx="311700" cy="31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Introduction</a:t>
            </a:r>
            <a:endParaRPr b="1">
              <a:latin typeface="Playfair Display"/>
              <a:ea typeface="Playfair Display"/>
              <a:cs typeface="Playfair Display"/>
              <a:sym typeface="Playfair Display"/>
            </a:endParaRPr>
          </a:p>
        </p:txBody>
      </p:sp>
      <p:sp>
        <p:nvSpPr>
          <p:cNvPr id="102" name="Google Shape;102;p15"/>
          <p:cNvSpPr txBox="1"/>
          <p:nvPr/>
        </p:nvSpPr>
        <p:spPr>
          <a:xfrm>
            <a:off x="2761200" y="1628900"/>
            <a:ext cx="36216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dk1"/>
                </a:solidFill>
                <a:latin typeface="Playfair Display"/>
                <a:ea typeface="Playfair Display"/>
                <a:cs typeface="Playfair Display"/>
                <a:sym typeface="Playfair Display"/>
              </a:rPr>
              <a:t>Why is our </a:t>
            </a:r>
            <a:r>
              <a:rPr b="1" lang="en" sz="2000" u="sng">
                <a:solidFill>
                  <a:schemeClr val="dk1"/>
                </a:solidFill>
                <a:latin typeface="Playfair Display"/>
                <a:ea typeface="Playfair Display"/>
                <a:cs typeface="Playfair Display"/>
                <a:sym typeface="Playfair Display"/>
              </a:rPr>
              <a:t>topic</a:t>
            </a:r>
            <a:r>
              <a:rPr b="1" lang="en" sz="2000" u="sng">
                <a:solidFill>
                  <a:schemeClr val="dk1"/>
                </a:solidFill>
                <a:latin typeface="Playfair Display"/>
                <a:ea typeface="Playfair Display"/>
                <a:cs typeface="Playfair Display"/>
                <a:sym typeface="Playfair Display"/>
              </a:rPr>
              <a:t> important?</a:t>
            </a:r>
            <a:endParaRPr b="1" sz="2000" u="sng">
              <a:solidFill>
                <a:schemeClr val="dk1"/>
              </a:solidFill>
              <a:latin typeface="Playfair Display"/>
              <a:ea typeface="Playfair Display"/>
              <a:cs typeface="Playfair Display"/>
              <a:sym typeface="Playfair Display"/>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Wins are a measure of team success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sz="2000" u="sng">
                <a:solidFill>
                  <a:schemeClr val="dk1"/>
                </a:solidFill>
                <a:latin typeface="Playfair Display"/>
                <a:ea typeface="Playfair Display"/>
                <a:cs typeface="Playfair Display"/>
                <a:sym typeface="Playfair Display"/>
              </a:rPr>
              <a:t>Why are Wins important</a:t>
            </a:r>
            <a:r>
              <a:rPr lang="en" sz="2000" u="sng">
                <a:solidFill>
                  <a:schemeClr val="dk1"/>
                </a:solidFill>
                <a:latin typeface="Playfair Display"/>
                <a:ea typeface="Playfair Display"/>
                <a:cs typeface="Playfair Display"/>
                <a:sym typeface="Playfair Display"/>
              </a:rPr>
              <a:t>?</a:t>
            </a:r>
            <a:endParaRPr sz="2000" u="sng">
              <a:solidFill>
                <a:schemeClr val="dk1"/>
              </a:solidFill>
              <a:latin typeface="Playfair Display"/>
              <a:ea typeface="Playfair Display"/>
              <a:cs typeface="Playfair Display"/>
              <a:sym typeface="Playfair Display"/>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Monetary gains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Social Influence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Reputational gains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1371600" rtl="0" algn="l">
              <a:spcBef>
                <a:spcPts val="0"/>
              </a:spcBef>
              <a:spcAft>
                <a:spcPts val="0"/>
              </a:spcAft>
              <a:buNone/>
            </a:pPr>
            <a:r>
              <a:t/>
            </a:r>
            <a:endParaRPr>
              <a:solidFill>
                <a:schemeClr val="dk1"/>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a:solidFill>
                <a:schemeClr val="dk1"/>
              </a:solidFill>
              <a:latin typeface="Playfair Display"/>
              <a:ea typeface="Playfair Display"/>
              <a:cs typeface="Playfair Display"/>
              <a:sym typeface="Playfair Display"/>
            </a:endParaRPr>
          </a:p>
        </p:txBody>
      </p:sp>
      <p:pic>
        <p:nvPicPr>
          <p:cNvPr id="103" name="Google Shape;103;p15" title="Page-3.mp3">
            <a:hlinkClick r:id="rId3"/>
          </p:cNvPr>
          <p:cNvPicPr preferRelativeResize="0"/>
          <p:nvPr/>
        </p:nvPicPr>
        <p:blipFill>
          <a:blip r:embed="rId4">
            <a:alphaModFix/>
          </a:blip>
          <a:stretch>
            <a:fillRect/>
          </a:stretch>
        </p:blipFill>
        <p:spPr>
          <a:xfrm>
            <a:off x="76200" y="27200"/>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Team Analysis (Page 2) : Conclusion</a:t>
            </a:r>
            <a:endParaRPr>
              <a:latin typeface="Playfair Display"/>
              <a:ea typeface="Playfair Display"/>
              <a:cs typeface="Playfair Display"/>
              <a:sym typeface="Playfair Display"/>
            </a:endParaRPr>
          </a:p>
        </p:txBody>
      </p:sp>
      <p:pic>
        <p:nvPicPr>
          <p:cNvPr id="423" name="Google Shape;423;p42"/>
          <p:cNvPicPr preferRelativeResize="0"/>
          <p:nvPr/>
        </p:nvPicPr>
        <p:blipFill rotWithShape="1">
          <a:blip r:embed="rId3">
            <a:alphaModFix/>
          </a:blip>
          <a:srcRect b="0" l="0" r="0" t="73115"/>
          <a:stretch/>
        </p:blipFill>
        <p:spPr>
          <a:xfrm>
            <a:off x="311700" y="1163875"/>
            <a:ext cx="8665298" cy="1678150"/>
          </a:xfrm>
          <a:prstGeom prst="rect">
            <a:avLst/>
          </a:prstGeom>
          <a:noFill/>
          <a:ln>
            <a:noFill/>
          </a:ln>
        </p:spPr>
      </p:pic>
      <p:sp>
        <p:nvSpPr>
          <p:cNvPr id="424" name="Google Shape;424;p42"/>
          <p:cNvSpPr txBox="1"/>
          <p:nvPr/>
        </p:nvSpPr>
        <p:spPr>
          <a:xfrm>
            <a:off x="311700" y="2842025"/>
            <a:ext cx="4260300" cy="155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    </a:t>
            </a:r>
            <a:r>
              <a:rPr b="1" lang="en" u="sng">
                <a:solidFill>
                  <a:schemeClr val="dk1"/>
                </a:solidFill>
                <a:latin typeface="Roboto"/>
                <a:ea typeface="Roboto"/>
                <a:cs typeface="Roboto"/>
                <a:sym typeface="Roboto"/>
              </a:rPr>
              <a:t>Win Promotion Strategy:</a:t>
            </a:r>
            <a:endParaRPr b="1" u="sng">
              <a:solidFill>
                <a:schemeClr val="dk1"/>
              </a:solidFill>
              <a:latin typeface="Roboto"/>
              <a:ea typeface="Roboto"/>
              <a:cs typeface="Roboto"/>
              <a:sym typeface="Roboto"/>
            </a:endParaRPr>
          </a:p>
          <a:p>
            <a:pPr indent="0" lvl="0" marL="0" rtl="0" algn="l">
              <a:spcBef>
                <a:spcPts val="0"/>
              </a:spcBef>
              <a:spcAft>
                <a:spcPts val="0"/>
              </a:spcAft>
              <a:buNone/>
            </a:pPr>
            <a:r>
              <a:t/>
            </a:r>
            <a:endParaRPr b="1" sz="1300" u="sng">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Improve Offensive Efficiency</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Improve Field Goal Percentage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Pay into the Luxury Tax: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425" name="Google Shape;425;p42"/>
          <p:cNvSpPr txBox="1"/>
          <p:nvPr/>
        </p:nvSpPr>
        <p:spPr>
          <a:xfrm>
            <a:off x="4716275" y="2842025"/>
            <a:ext cx="4260300" cy="161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   </a:t>
            </a:r>
            <a:r>
              <a:rPr b="1" lang="en" u="sng">
                <a:solidFill>
                  <a:schemeClr val="dk1"/>
                </a:solidFill>
                <a:latin typeface="Roboto"/>
                <a:ea typeface="Roboto"/>
                <a:cs typeface="Roboto"/>
                <a:sym typeface="Roboto"/>
              </a:rPr>
              <a:t>Loss Reduction Strategy:</a:t>
            </a:r>
            <a:r>
              <a:rPr b="1" lang="en" u="sng">
                <a:solidFill>
                  <a:schemeClr val="dk1"/>
                </a:solidFill>
                <a:latin typeface="Roboto"/>
                <a:ea typeface="Roboto"/>
                <a:cs typeface="Roboto"/>
                <a:sym typeface="Roboto"/>
              </a:rPr>
              <a:t> </a:t>
            </a:r>
            <a:endParaRPr b="1" u="sng">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Improve Defensive Efficiency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Reduce Turnovers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Value Total Team Salary over Total Revenue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b="1" sz="1300" u="sng">
              <a:solidFill>
                <a:schemeClr val="dk1"/>
              </a:solidFill>
              <a:latin typeface="Roboto"/>
              <a:ea typeface="Roboto"/>
              <a:cs typeface="Roboto"/>
              <a:sym typeface="Roboto"/>
            </a:endParaRPr>
          </a:p>
        </p:txBody>
      </p:sp>
      <p:pic>
        <p:nvPicPr>
          <p:cNvPr id="426" name="Google Shape;426;p42" title="Audio D8 (mp3cut.net).mp3">
            <a:hlinkClick r:id="rId4"/>
          </p:cNvPr>
          <p:cNvPicPr preferRelativeResize="0"/>
          <p:nvPr/>
        </p:nvPicPr>
        <p:blipFill>
          <a:blip r:embed="rId5">
            <a:alphaModFix/>
          </a:blip>
          <a:stretch>
            <a:fillRect/>
          </a:stretch>
        </p:blipFill>
        <p:spPr>
          <a:xfrm>
            <a:off x="0" y="0"/>
            <a:ext cx="410000" cy="41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 Sources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pic>
        <p:nvPicPr>
          <p:cNvPr id="432" name="Google Shape;432;p43"/>
          <p:cNvPicPr preferRelativeResize="0"/>
          <p:nvPr/>
        </p:nvPicPr>
        <p:blipFill>
          <a:blip r:embed="rId3">
            <a:alphaModFix/>
          </a:blip>
          <a:stretch>
            <a:fillRect/>
          </a:stretch>
        </p:blipFill>
        <p:spPr>
          <a:xfrm>
            <a:off x="2607014" y="1017800"/>
            <a:ext cx="3929976" cy="1383600"/>
          </a:xfrm>
          <a:prstGeom prst="rect">
            <a:avLst/>
          </a:prstGeom>
          <a:noFill/>
          <a:ln>
            <a:noFill/>
          </a:ln>
        </p:spPr>
      </p:pic>
      <p:sp>
        <p:nvSpPr>
          <p:cNvPr id="433" name="Google Shape;433;p43"/>
          <p:cNvSpPr txBox="1"/>
          <p:nvPr/>
        </p:nvSpPr>
        <p:spPr>
          <a:xfrm>
            <a:off x="2607025" y="2372700"/>
            <a:ext cx="5347500" cy="27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P</a:t>
            </a:r>
            <a:r>
              <a:rPr b="1" lang="en" u="sng">
                <a:solidFill>
                  <a:schemeClr val="dk1"/>
                </a:solidFill>
                <a:latin typeface="Roboto"/>
                <a:ea typeface="Roboto"/>
                <a:cs typeface="Roboto"/>
                <a:sym typeface="Roboto"/>
              </a:rPr>
              <a:t>rimary Data Source: </a:t>
            </a:r>
            <a:endParaRPr b="1" u="sng">
              <a:solidFill>
                <a:schemeClr val="dk1"/>
              </a:solidFill>
              <a:latin typeface="Roboto"/>
              <a:ea typeface="Roboto"/>
              <a:cs typeface="Roboto"/>
              <a:sym typeface="Roboto"/>
            </a:endParaRPr>
          </a:p>
          <a:p>
            <a:pPr indent="0" lvl="0" marL="0" rtl="0" algn="l">
              <a:spcBef>
                <a:spcPts val="0"/>
              </a:spcBef>
              <a:spcAft>
                <a:spcPts val="0"/>
              </a:spcAft>
              <a:buNone/>
            </a:pPr>
            <a:r>
              <a:t/>
            </a:r>
            <a:endParaRPr b="1" u="sng">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Clicking the Data Source button directs the user to: </a:t>
            </a:r>
            <a:r>
              <a:rPr lang="en" u="sng">
                <a:solidFill>
                  <a:schemeClr val="dk1"/>
                </a:solidFill>
                <a:latin typeface="Roboto"/>
                <a:ea typeface="Roboto"/>
                <a:cs typeface="Roboto"/>
                <a:sym typeface="Roboto"/>
                <a:hlinkClick r:id="rId4">
                  <a:extLst>
                    <a:ext uri="{A12FA001-AC4F-418D-AE19-62706E023703}">
                      <ahyp:hlinkClr val="tx"/>
                    </a:ext>
                  </a:extLst>
                </a:hlinkClick>
              </a:rPr>
              <a:t>https://www.basketball-reference.com/</a:t>
            </a:r>
            <a:endParaRPr>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was our primary source of data for almost all statistics</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u="sng">
                <a:solidFill>
                  <a:schemeClr val="dk1"/>
                </a:solidFill>
                <a:latin typeface="Roboto"/>
                <a:ea typeface="Roboto"/>
                <a:cs typeface="Roboto"/>
                <a:sym typeface="Roboto"/>
              </a:rPr>
              <a:t>Secondary Data Sources: </a:t>
            </a:r>
            <a:endParaRPr b="1" u="sng">
              <a:solidFill>
                <a:schemeClr val="dk1"/>
              </a:solidFill>
              <a:latin typeface="Roboto"/>
              <a:ea typeface="Roboto"/>
              <a:cs typeface="Roboto"/>
              <a:sym typeface="Roboto"/>
            </a:endParaRPr>
          </a:p>
          <a:p>
            <a:pPr indent="0" lvl="0" marL="0" rtl="0" algn="l">
              <a:spcBef>
                <a:spcPts val="0"/>
              </a:spcBef>
              <a:spcAft>
                <a:spcPts val="0"/>
              </a:spcAft>
              <a:buNone/>
            </a:pPr>
            <a:r>
              <a:t/>
            </a:r>
            <a:endParaRPr b="1" u="sng">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u="sng">
                <a:solidFill>
                  <a:schemeClr val="dk1"/>
                </a:solidFill>
                <a:latin typeface="Roboto"/>
                <a:ea typeface="Roboto"/>
                <a:cs typeface="Roboto"/>
                <a:sym typeface="Roboto"/>
              </a:rPr>
              <a:t>https://www.latlong.net/</a:t>
            </a:r>
            <a:endParaRPr u="sng">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u="sng">
                <a:solidFill>
                  <a:schemeClr val="dk1"/>
                </a:solidFill>
                <a:latin typeface="Roboto"/>
                <a:ea typeface="Roboto"/>
                <a:cs typeface="Roboto"/>
                <a:sym typeface="Roboto"/>
              </a:rPr>
              <a:t>https://www.statista.com/</a:t>
            </a:r>
            <a:endParaRPr u="sng">
              <a:solidFill>
                <a:schemeClr val="dk1"/>
              </a:solidFill>
              <a:latin typeface="Roboto"/>
              <a:ea typeface="Roboto"/>
              <a:cs typeface="Roboto"/>
              <a:sym typeface="Roboto"/>
            </a:endParaRPr>
          </a:p>
          <a:p>
            <a:pPr indent="-317500" lvl="0" marL="457200" rtl="0" algn="l">
              <a:lnSpc>
                <a:spcPct val="140015"/>
              </a:lnSpc>
              <a:spcBef>
                <a:spcPts val="0"/>
              </a:spcBef>
              <a:spcAft>
                <a:spcPts val="0"/>
              </a:spcAft>
              <a:buClr>
                <a:schemeClr val="dk1"/>
              </a:buClr>
              <a:buSzPts val="1400"/>
              <a:buFont typeface="Roboto"/>
              <a:buChar char="●"/>
            </a:pPr>
            <a:r>
              <a:rPr lang="en" u="sng">
                <a:solidFill>
                  <a:schemeClr val="dk1"/>
                </a:solidFill>
                <a:latin typeface="Roboto"/>
                <a:ea typeface="Roboto"/>
                <a:cs typeface="Roboto"/>
                <a:sym typeface="Roboto"/>
              </a:rPr>
              <a:t>https://www.spotrac.com/nba/tax/</a:t>
            </a:r>
            <a:endParaRPr u="sng">
              <a:solidFill>
                <a:schemeClr val="dk1"/>
              </a:solidFill>
              <a:latin typeface="Roboto"/>
              <a:ea typeface="Roboto"/>
              <a:cs typeface="Roboto"/>
              <a:sym typeface="Roboto"/>
            </a:endParaRPr>
          </a:p>
        </p:txBody>
      </p:sp>
      <p:pic>
        <p:nvPicPr>
          <p:cNvPr id="434" name="Google Shape;434;p43" title="DS1 (mp3cut.net).mp3">
            <a:hlinkClick r:id="rId5"/>
          </p:cNvPr>
          <p:cNvPicPr preferRelativeResize="0"/>
          <p:nvPr/>
        </p:nvPicPr>
        <p:blipFill>
          <a:blip r:embed="rId6">
            <a:alphaModFix/>
          </a:blip>
          <a:stretch>
            <a:fillRect/>
          </a:stretch>
        </p:blipFill>
        <p:spPr>
          <a:xfrm>
            <a:off x="0" y="0"/>
            <a:ext cx="410000" cy="41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Appendix</a:t>
            </a:r>
            <a:endParaRPr b="1">
              <a:latin typeface="Playfair Display"/>
              <a:ea typeface="Playfair Display"/>
              <a:cs typeface="Playfair Display"/>
              <a:sym typeface="Playfair Display"/>
            </a:endParaRPr>
          </a:p>
        </p:txBody>
      </p:sp>
      <p:sp>
        <p:nvSpPr>
          <p:cNvPr id="440" name="Google Shape;440;p44"/>
          <p:cNvSpPr txBox="1"/>
          <p:nvPr/>
        </p:nvSpPr>
        <p:spPr>
          <a:xfrm>
            <a:off x="0" y="770150"/>
            <a:ext cx="406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rgbClr val="4A86E8"/>
                </a:solidFill>
                <a:latin typeface="Roboto"/>
                <a:ea typeface="Roboto"/>
                <a:cs typeface="Roboto"/>
                <a:sym typeface="Roboto"/>
                <a:hlinkClick r:id="rId3">
                  <a:extLst>
                    <a:ext uri="{A12FA001-AC4F-418D-AE19-62706E023703}">
                      <ahyp:hlinkClr val="tx"/>
                    </a:ext>
                  </a:extLst>
                </a:hlinkClick>
              </a:rPr>
              <a:t>Complete Dataset Link</a:t>
            </a:r>
            <a:r>
              <a:rPr b="1" lang="en" sz="1300" u="sng">
                <a:solidFill>
                  <a:srgbClr val="4A86E8"/>
                </a:solidFill>
                <a:latin typeface="Roboto"/>
                <a:ea typeface="Roboto"/>
                <a:cs typeface="Roboto"/>
                <a:sym typeface="Roboto"/>
              </a:rPr>
              <a:t> (Click)</a:t>
            </a:r>
            <a:endParaRPr b="1" sz="1300" u="sng">
              <a:solidFill>
                <a:srgbClr val="4A86E8"/>
              </a:solidFill>
              <a:latin typeface="Roboto"/>
              <a:ea typeface="Roboto"/>
              <a:cs typeface="Roboto"/>
              <a:sym typeface="Roboto"/>
            </a:endParaRPr>
          </a:p>
        </p:txBody>
      </p:sp>
      <p:pic>
        <p:nvPicPr>
          <p:cNvPr id="441" name="Google Shape;441;p44"/>
          <p:cNvPicPr preferRelativeResize="0"/>
          <p:nvPr/>
        </p:nvPicPr>
        <p:blipFill>
          <a:blip r:embed="rId4">
            <a:alphaModFix/>
          </a:blip>
          <a:stretch>
            <a:fillRect/>
          </a:stretch>
        </p:blipFill>
        <p:spPr>
          <a:xfrm>
            <a:off x="82225" y="1155050"/>
            <a:ext cx="6585277" cy="3836050"/>
          </a:xfrm>
          <a:prstGeom prst="rect">
            <a:avLst/>
          </a:prstGeom>
          <a:noFill/>
          <a:ln>
            <a:noFill/>
          </a:ln>
        </p:spPr>
      </p:pic>
      <p:sp>
        <p:nvSpPr>
          <p:cNvPr id="442" name="Google Shape;442;p44"/>
          <p:cNvSpPr txBox="1"/>
          <p:nvPr/>
        </p:nvSpPr>
        <p:spPr>
          <a:xfrm>
            <a:off x="0" y="4930950"/>
            <a:ext cx="194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latin typeface="Roboto"/>
                <a:ea typeface="Roboto"/>
                <a:cs typeface="Roboto"/>
                <a:sym typeface="Roboto"/>
              </a:rPr>
              <a:t>* Play-Related Variable</a:t>
            </a:r>
            <a:endParaRPr b="1" sz="700">
              <a:latin typeface="Roboto"/>
              <a:ea typeface="Roboto"/>
              <a:cs typeface="Roboto"/>
              <a:sym typeface="Roboto"/>
            </a:endParaRPr>
          </a:p>
        </p:txBody>
      </p:sp>
      <p:pic>
        <p:nvPicPr>
          <p:cNvPr id="443" name="Google Shape;443;p44" title="Ap1 (mp3cut.net).mp3">
            <a:hlinkClick r:id="rId5"/>
          </p:cNvPr>
          <p:cNvPicPr preferRelativeResize="0"/>
          <p:nvPr/>
        </p:nvPicPr>
        <p:blipFill>
          <a:blip r:embed="rId6">
            <a:alphaModFix/>
          </a:blip>
          <a:stretch>
            <a:fillRect/>
          </a:stretch>
        </p:blipFill>
        <p:spPr>
          <a:xfrm>
            <a:off x="1" y="0"/>
            <a:ext cx="369300" cy="369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Appendix</a:t>
            </a:r>
            <a:endParaRPr b="1">
              <a:latin typeface="Playfair Display"/>
              <a:ea typeface="Playfair Display"/>
              <a:cs typeface="Playfair Display"/>
              <a:sym typeface="Playfair Display"/>
            </a:endParaRPr>
          </a:p>
        </p:txBody>
      </p:sp>
      <p:sp>
        <p:nvSpPr>
          <p:cNvPr id="449" name="Google Shape;449;p45"/>
          <p:cNvSpPr txBox="1"/>
          <p:nvPr/>
        </p:nvSpPr>
        <p:spPr>
          <a:xfrm>
            <a:off x="152400" y="119275"/>
            <a:ext cx="40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1"/>
                </a:solidFill>
                <a:latin typeface="Roboto"/>
                <a:ea typeface="Roboto"/>
                <a:cs typeface="Roboto"/>
                <a:sym typeface="Roboto"/>
              </a:rPr>
              <a:t>Complete Correlation Matrix/Table</a:t>
            </a:r>
            <a:r>
              <a:rPr b="1" lang="en" sz="1200" u="sng">
                <a:solidFill>
                  <a:schemeClr val="dk1"/>
                </a:solidFill>
                <a:latin typeface="Roboto"/>
                <a:ea typeface="Roboto"/>
                <a:cs typeface="Roboto"/>
                <a:sym typeface="Roboto"/>
              </a:rPr>
              <a:t>: </a:t>
            </a:r>
            <a:endParaRPr b="1" u="sng">
              <a:solidFill>
                <a:schemeClr val="accent4"/>
              </a:solidFill>
              <a:latin typeface="Roboto"/>
              <a:ea typeface="Roboto"/>
              <a:cs typeface="Roboto"/>
              <a:sym typeface="Roboto"/>
            </a:endParaRPr>
          </a:p>
        </p:txBody>
      </p:sp>
      <p:sp>
        <p:nvSpPr>
          <p:cNvPr id="450" name="Google Shape;450;p45"/>
          <p:cNvSpPr txBox="1"/>
          <p:nvPr/>
        </p:nvSpPr>
        <p:spPr>
          <a:xfrm>
            <a:off x="3270575" y="1245250"/>
            <a:ext cx="5873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Explanation of red (irrelevant) variables within this correlation table : </a:t>
            </a:r>
            <a:r>
              <a:rPr b="1" lang="en"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a:p>
            <a:pPr indent="-304800" lvl="0" marL="9144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Loss: </a:t>
            </a:r>
            <a:r>
              <a:rPr lang="en" sz="1200">
                <a:solidFill>
                  <a:schemeClr val="dk1"/>
                </a:solidFill>
                <a:latin typeface="Roboto"/>
                <a:ea typeface="Roboto"/>
                <a:cs typeface="Roboto"/>
                <a:sym typeface="Roboto"/>
              </a:rPr>
              <a:t>Obvious</a:t>
            </a:r>
            <a:r>
              <a:rPr lang="en" sz="1200">
                <a:solidFill>
                  <a:schemeClr val="dk1"/>
                </a:solidFill>
                <a:latin typeface="Roboto"/>
                <a:ea typeface="Roboto"/>
                <a:cs typeface="Roboto"/>
                <a:sym typeface="Roboto"/>
              </a:rPr>
              <a:t> negative correlation (opposite of wins) </a:t>
            </a:r>
            <a:endParaRPr sz="1200">
              <a:solidFill>
                <a:schemeClr val="dk1"/>
              </a:solidFill>
              <a:latin typeface="Roboto"/>
              <a:ea typeface="Roboto"/>
              <a:cs typeface="Roboto"/>
              <a:sym typeface="Roboto"/>
            </a:endParaRPr>
          </a:p>
          <a:p>
            <a:pPr indent="-304800" lvl="0" marL="9144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Longitude/Latitude/Conference_dummy: </a:t>
            </a:r>
            <a:r>
              <a:rPr lang="en" sz="1200">
                <a:solidFill>
                  <a:schemeClr val="dk1"/>
                </a:solidFill>
                <a:latin typeface="Roboto"/>
                <a:ea typeface="Roboto"/>
                <a:cs typeface="Roboto"/>
                <a:sym typeface="Roboto"/>
              </a:rPr>
              <a:t>All location-related variables were analyzed using regression</a:t>
            </a:r>
            <a:endParaRPr sz="1200">
              <a:solidFill>
                <a:schemeClr val="dk1"/>
              </a:solidFill>
              <a:latin typeface="Roboto"/>
              <a:ea typeface="Roboto"/>
              <a:cs typeface="Roboto"/>
              <a:sym typeface="Roboto"/>
            </a:endParaRPr>
          </a:p>
          <a:p>
            <a:pPr indent="-304800" lvl="0" marL="9144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Year: </a:t>
            </a:r>
            <a:r>
              <a:rPr lang="en" sz="1200">
                <a:solidFill>
                  <a:schemeClr val="dk1"/>
                </a:solidFill>
                <a:latin typeface="Roboto"/>
                <a:ea typeface="Roboto"/>
                <a:cs typeface="Roboto"/>
                <a:sym typeface="Roboto"/>
              </a:rPr>
              <a:t>Correlation coefficient for year/season is irrelevant. Analysis of years was done both via grouping and segmentation within the dashboard</a:t>
            </a:r>
            <a:endParaRPr sz="1200">
              <a:solidFill>
                <a:schemeClr val="dk1"/>
              </a:solidFill>
              <a:latin typeface="Roboto"/>
              <a:ea typeface="Roboto"/>
              <a:cs typeface="Roboto"/>
              <a:sym typeface="Roboto"/>
            </a:endParaRPr>
          </a:p>
          <a:p>
            <a:pPr indent="-304800" lvl="0" marL="9144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Playoffs/Playoff Wins: </a:t>
            </a:r>
            <a:r>
              <a:rPr lang="en" sz="1200">
                <a:solidFill>
                  <a:schemeClr val="dk1"/>
                </a:solidFill>
                <a:latin typeface="Roboto"/>
                <a:ea typeface="Roboto"/>
                <a:cs typeface="Roboto"/>
                <a:sym typeface="Roboto"/>
              </a:rPr>
              <a:t>Ignored these variables as only teams with specific high win totals will make the playoffs </a:t>
            </a:r>
            <a:endParaRPr sz="1200">
              <a:solidFill>
                <a:schemeClr val="dk1"/>
              </a:solidFill>
              <a:latin typeface="Roboto"/>
              <a:ea typeface="Roboto"/>
              <a:cs typeface="Roboto"/>
              <a:sym typeface="Roboto"/>
            </a:endParaRPr>
          </a:p>
          <a:p>
            <a:pPr indent="-304800" lvl="0" marL="9144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MOV: </a:t>
            </a:r>
            <a:r>
              <a:rPr lang="en" sz="1200">
                <a:solidFill>
                  <a:schemeClr val="dk1"/>
                </a:solidFill>
                <a:latin typeface="Roboto"/>
                <a:ea typeface="Roboto"/>
                <a:cs typeface="Roboto"/>
                <a:sym typeface="Roboto"/>
              </a:rPr>
              <a:t>Margin of victory, by definition, is the amount by which a team wins. MOV’s correlation with wins will obviously be near 1. </a:t>
            </a:r>
            <a:endParaRPr sz="1200">
              <a:solidFill>
                <a:schemeClr val="dk1"/>
              </a:solidFill>
              <a:latin typeface="Roboto"/>
              <a:ea typeface="Roboto"/>
              <a:cs typeface="Roboto"/>
              <a:sym typeface="Roboto"/>
            </a:endParaRPr>
          </a:p>
          <a:p>
            <a:pPr indent="-304800" lvl="0" marL="9144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Wins: </a:t>
            </a:r>
            <a:r>
              <a:rPr lang="en" sz="1200">
                <a:solidFill>
                  <a:schemeClr val="dk1"/>
                </a:solidFill>
                <a:latin typeface="Roboto"/>
                <a:ea typeface="Roboto"/>
                <a:cs typeface="Roboto"/>
                <a:sym typeface="Roboto"/>
              </a:rPr>
              <a:t>Dependent variable </a:t>
            </a:r>
            <a:endParaRPr sz="1200">
              <a:solidFill>
                <a:schemeClr val="dk1"/>
              </a:solidFill>
              <a:latin typeface="Roboto"/>
              <a:ea typeface="Roboto"/>
              <a:cs typeface="Roboto"/>
              <a:sym typeface="Roboto"/>
            </a:endParaRPr>
          </a:p>
        </p:txBody>
      </p:sp>
      <p:pic>
        <p:nvPicPr>
          <p:cNvPr id="451" name="Google Shape;451;p45" title="Ap2 (mp3cut.net).mp3">
            <a:hlinkClick r:id="rId3"/>
          </p:cNvPr>
          <p:cNvPicPr preferRelativeResize="0"/>
          <p:nvPr/>
        </p:nvPicPr>
        <p:blipFill>
          <a:blip r:embed="rId4">
            <a:alphaModFix/>
          </a:blip>
          <a:stretch>
            <a:fillRect/>
          </a:stretch>
        </p:blipFill>
        <p:spPr>
          <a:xfrm>
            <a:off x="8774675" y="0"/>
            <a:ext cx="369300" cy="369300"/>
          </a:xfrm>
          <a:prstGeom prst="rect">
            <a:avLst/>
          </a:prstGeom>
          <a:noFill/>
          <a:ln>
            <a:noFill/>
          </a:ln>
        </p:spPr>
      </p:pic>
      <p:pic>
        <p:nvPicPr>
          <p:cNvPr id="452" name="Google Shape;452;p45"/>
          <p:cNvPicPr preferRelativeResize="0"/>
          <p:nvPr/>
        </p:nvPicPr>
        <p:blipFill>
          <a:blip r:embed="rId5">
            <a:alphaModFix/>
          </a:blip>
          <a:stretch>
            <a:fillRect/>
          </a:stretch>
        </p:blipFill>
        <p:spPr>
          <a:xfrm>
            <a:off x="152400" y="488575"/>
            <a:ext cx="3077367" cy="4581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Appendix</a:t>
            </a:r>
            <a:endParaRPr b="1">
              <a:latin typeface="Playfair Display"/>
              <a:ea typeface="Playfair Display"/>
              <a:cs typeface="Playfair Display"/>
              <a:sym typeface="Playfair Display"/>
            </a:endParaRPr>
          </a:p>
        </p:txBody>
      </p:sp>
      <p:sp>
        <p:nvSpPr>
          <p:cNvPr id="458" name="Google Shape;458;p46"/>
          <p:cNvSpPr txBox="1"/>
          <p:nvPr/>
        </p:nvSpPr>
        <p:spPr>
          <a:xfrm>
            <a:off x="0" y="946250"/>
            <a:ext cx="587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1"/>
                </a:solidFill>
                <a:latin typeface="Roboto"/>
                <a:ea typeface="Roboto"/>
                <a:cs typeface="Roboto"/>
                <a:sym typeface="Roboto"/>
              </a:rPr>
              <a:t>Video proof of entire working dashboard</a:t>
            </a:r>
            <a:r>
              <a:rPr b="1" lang="en" sz="1200" u="sng">
                <a:solidFill>
                  <a:schemeClr val="dk1"/>
                </a:solidFill>
                <a:latin typeface="Roboto"/>
                <a:ea typeface="Roboto"/>
                <a:cs typeface="Roboto"/>
                <a:sym typeface="Roboto"/>
              </a:rPr>
              <a:t>:  </a:t>
            </a:r>
            <a:endParaRPr b="1" sz="1200" u="sng">
              <a:solidFill>
                <a:schemeClr val="dk1"/>
              </a:solidFill>
              <a:latin typeface="Roboto"/>
              <a:ea typeface="Roboto"/>
              <a:cs typeface="Roboto"/>
              <a:sym typeface="Roboto"/>
            </a:endParaRPr>
          </a:p>
        </p:txBody>
      </p:sp>
      <p:pic>
        <p:nvPicPr>
          <p:cNvPr id="459" name="Google Shape;459;p46" title="Final_NBA_Dashboard">
            <a:hlinkClick r:id="rId3"/>
          </p:cNvPr>
          <p:cNvPicPr preferRelativeResize="0"/>
          <p:nvPr/>
        </p:nvPicPr>
        <p:blipFill>
          <a:blip r:embed="rId4">
            <a:alphaModFix/>
          </a:blip>
          <a:stretch>
            <a:fillRect/>
          </a:stretch>
        </p:blipFill>
        <p:spPr>
          <a:xfrm>
            <a:off x="2338150" y="1427850"/>
            <a:ext cx="4572000" cy="3429000"/>
          </a:xfrm>
          <a:prstGeom prst="rect">
            <a:avLst/>
          </a:prstGeom>
          <a:noFill/>
          <a:ln>
            <a:noFill/>
          </a:ln>
        </p:spPr>
      </p:pic>
      <p:pic>
        <p:nvPicPr>
          <p:cNvPr id="460" name="Google Shape;460;p46" title="Dbfinal (mp3cut.net).mp3">
            <a:hlinkClick r:id="rId5"/>
          </p:cNvPr>
          <p:cNvPicPr preferRelativeResize="0"/>
          <p:nvPr/>
        </p:nvPicPr>
        <p:blipFill>
          <a:blip r:embed="rId6">
            <a:alphaModFix/>
          </a:blip>
          <a:stretch>
            <a:fillRect/>
          </a:stretch>
        </p:blipFill>
        <p:spPr>
          <a:xfrm>
            <a:off x="8686800" y="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7"/>
          <p:cNvSpPr txBox="1"/>
          <p:nvPr>
            <p:ph type="title"/>
          </p:nvPr>
        </p:nvSpPr>
        <p:spPr>
          <a:xfrm>
            <a:off x="3299850" y="1963950"/>
            <a:ext cx="25443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Playfair Display"/>
                <a:ea typeface="Playfair Display"/>
                <a:cs typeface="Playfair Display"/>
                <a:sym typeface="Playfair Display"/>
              </a:rPr>
              <a:t>Thank You!</a:t>
            </a:r>
            <a:endParaRPr b="1" sz="3500">
              <a:latin typeface="Playfair Display"/>
              <a:ea typeface="Playfair Display"/>
              <a:cs typeface="Playfair Display"/>
              <a:sym typeface="Playfair Display"/>
            </a:endParaRPr>
          </a:p>
        </p:txBody>
      </p:sp>
      <p:pic>
        <p:nvPicPr>
          <p:cNvPr id="466" name="Google Shape;466;p47" title="conc1 (mp3cut.net).mp3">
            <a:hlinkClick r:id="rId3"/>
          </p:cNvPr>
          <p:cNvPicPr preferRelativeResize="0"/>
          <p:nvPr/>
        </p:nvPicPr>
        <p:blipFill>
          <a:blip r:embed="rId4">
            <a:alphaModFix/>
          </a:blip>
          <a:stretch>
            <a:fillRect/>
          </a:stretch>
        </p:blipFill>
        <p:spPr>
          <a:xfrm>
            <a:off x="0" y="0"/>
            <a:ext cx="451175" cy="451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Overview</a:t>
            </a:r>
            <a:endParaRPr b="1">
              <a:latin typeface="Playfair Display"/>
              <a:ea typeface="Playfair Display"/>
              <a:cs typeface="Playfair Display"/>
              <a:sym typeface="Playfair Display"/>
            </a:endParaRPr>
          </a:p>
        </p:txBody>
      </p:sp>
      <p:sp>
        <p:nvSpPr>
          <p:cNvPr id="109" name="Google Shape;109;p16"/>
          <p:cNvSpPr txBox="1"/>
          <p:nvPr/>
        </p:nvSpPr>
        <p:spPr>
          <a:xfrm>
            <a:off x="456750" y="1017800"/>
            <a:ext cx="8230500" cy="402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Playfair Display"/>
                <a:ea typeface="Playfair Display"/>
                <a:cs typeface="Playfair Display"/>
                <a:sym typeface="Playfair Display"/>
              </a:rPr>
              <a:t>OBJECTIVE</a:t>
            </a:r>
            <a:r>
              <a:rPr b="1" lang="en">
                <a:solidFill>
                  <a:schemeClr val="dk1"/>
                </a:solidFill>
                <a:latin typeface="Roboto"/>
                <a:ea typeface="Roboto"/>
                <a:cs typeface="Roboto"/>
                <a:sym typeface="Roboto"/>
              </a:rPr>
              <a:t>:  </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Our objective is to assist NBA teams and executives in their pursuit to win more games.</a:t>
            </a:r>
            <a:endParaRPr b="1" sz="1300" u="sng">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u="sng">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b="1" lang="en" u="sng">
                <a:solidFill>
                  <a:schemeClr val="dk1"/>
                </a:solidFill>
                <a:latin typeface="Playfair Display"/>
                <a:ea typeface="Playfair Display"/>
                <a:cs typeface="Playfair Display"/>
                <a:sym typeface="Playfair Display"/>
              </a:rPr>
              <a:t>DATASET</a:t>
            </a:r>
            <a:r>
              <a:rPr b="1" lang="en">
                <a:solidFill>
                  <a:schemeClr val="dk1"/>
                </a:solidFill>
                <a:latin typeface="Roboto"/>
                <a:ea typeface="Roboto"/>
                <a:cs typeface="Roboto"/>
                <a:sym typeface="Roboto"/>
              </a:rPr>
              <a:t>: </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Our dataset records stats across 7 seasons (2013 to 2019), for all 30 NBA teams, and contains data on “Play-Related” and “Non-Play-Related” variables.</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b="1" lang="en" u="sng">
                <a:solidFill>
                  <a:schemeClr val="dk1"/>
                </a:solidFill>
                <a:latin typeface="Playfair Display"/>
                <a:ea typeface="Playfair Display"/>
                <a:cs typeface="Playfair Display"/>
                <a:sym typeface="Playfair Display"/>
              </a:rPr>
              <a:t>POTENTIAL USERS</a:t>
            </a:r>
            <a:r>
              <a:rPr lang="en">
                <a:solidFill>
                  <a:schemeClr val="dk1"/>
                </a:solidFill>
                <a:latin typeface="Playfair Display"/>
                <a:ea typeface="Playfair Display"/>
                <a:cs typeface="Playfair Display"/>
                <a:sym typeface="Playfair Display"/>
              </a:rPr>
              <a:t>:</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311150" lvl="0" marL="457200" rtl="0" algn="l">
              <a:lnSpc>
                <a:spcPct val="140015"/>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NBA Executives</a:t>
            </a:r>
            <a:endParaRPr b="1" sz="1300">
              <a:solidFill>
                <a:schemeClr val="dk1"/>
              </a:solidFill>
              <a:latin typeface="Roboto"/>
              <a:ea typeface="Roboto"/>
              <a:cs typeface="Roboto"/>
              <a:sym typeface="Roboto"/>
            </a:endParaRPr>
          </a:p>
          <a:p>
            <a:pPr indent="-317500" lvl="1" marL="914400" rtl="0" algn="l">
              <a:lnSpc>
                <a:spcPct val="140015"/>
              </a:lnSpc>
              <a:spcBef>
                <a:spcPts val="0"/>
              </a:spcBef>
              <a:spcAft>
                <a:spcPts val="0"/>
              </a:spcAft>
              <a:buClr>
                <a:schemeClr val="dk1"/>
              </a:buClr>
              <a:buSzPts val="1400"/>
              <a:buFont typeface="Roboto"/>
              <a:buChar char="○"/>
            </a:pPr>
            <a:r>
              <a:rPr lang="en" sz="1300">
                <a:solidFill>
                  <a:schemeClr val="dk1"/>
                </a:solidFill>
                <a:latin typeface="Roboto"/>
                <a:ea typeface="Roboto"/>
                <a:cs typeface="Roboto"/>
                <a:sym typeface="Roboto"/>
              </a:rPr>
              <a:t>Better viewing experience by understanding how each variable impact games </a:t>
            </a:r>
            <a:endParaRPr sz="1300">
              <a:solidFill>
                <a:schemeClr val="dk1"/>
              </a:solidFill>
              <a:latin typeface="Roboto"/>
              <a:ea typeface="Roboto"/>
              <a:cs typeface="Roboto"/>
              <a:sym typeface="Roboto"/>
            </a:endParaRPr>
          </a:p>
          <a:p>
            <a:pPr indent="-311150" lvl="0" marL="457200" rtl="0" algn="l">
              <a:lnSpc>
                <a:spcPct val="140015"/>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Team General Managers</a:t>
            </a:r>
            <a:endParaRPr b="1" sz="1300">
              <a:solidFill>
                <a:schemeClr val="dk1"/>
              </a:solidFill>
              <a:latin typeface="Roboto"/>
              <a:ea typeface="Roboto"/>
              <a:cs typeface="Roboto"/>
              <a:sym typeface="Roboto"/>
            </a:endParaRPr>
          </a:p>
          <a:p>
            <a:pPr indent="-311150" lvl="1" marL="914400" rtl="0" algn="l">
              <a:lnSpc>
                <a:spcPct val="140015"/>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Improve team construction/coaching to focus on statistics that directly improve wins</a:t>
            </a:r>
            <a:endParaRPr sz="1300">
              <a:solidFill>
                <a:schemeClr val="dk1"/>
              </a:solidFill>
              <a:latin typeface="Roboto"/>
              <a:ea typeface="Roboto"/>
              <a:cs typeface="Roboto"/>
              <a:sym typeface="Roboto"/>
            </a:endParaRPr>
          </a:p>
          <a:p>
            <a:pPr indent="-311150" lvl="0" marL="457200" rtl="0" algn="l">
              <a:lnSpc>
                <a:spcPct val="140015"/>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Avid NBA Fans</a:t>
            </a:r>
            <a:endParaRPr b="1" sz="1300">
              <a:solidFill>
                <a:schemeClr val="dk1"/>
              </a:solidFill>
              <a:latin typeface="Roboto"/>
              <a:ea typeface="Roboto"/>
              <a:cs typeface="Roboto"/>
              <a:sym typeface="Roboto"/>
            </a:endParaRPr>
          </a:p>
          <a:p>
            <a:pPr indent="-311150" lvl="1" marL="914400" rtl="0" algn="l">
              <a:lnSpc>
                <a:spcPct val="140015"/>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Will watch teams that are projected to win more games</a:t>
            </a:r>
            <a:endParaRPr sz="1300">
              <a:solidFill>
                <a:schemeClr val="dk1"/>
              </a:solidFill>
              <a:latin typeface="Roboto"/>
              <a:ea typeface="Roboto"/>
              <a:cs typeface="Roboto"/>
              <a:sym typeface="Roboto"/>
            </a:endParaRPr>
          </a:p>
          <a:p>
            <a:pPr indent="-311150" lvl="0" marL="457200" rtl="0" algn="l">
              <a:lnSpc>
                <a:spcPct val="140015"/>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Data Junkies</a:t>
            </a:r>
            <a:r>
              <a:rPr lang="en"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a:p>
            <a:pPr indent="-311150" lvl="1" marL="914400" rtl="0" algn="l">
              <a:lnSpc>
                <a:spcPct val="140015"/>
              </a:lnSpc>
              <a:spcBef>
                <a:spcPts val="0"/>
              </a:spcBef>
              <a:spcAft>
                <a:spcPts val="0"/>
              </a:spcAft>
              <a:buSzPts val="1300"/>
              <a:buFont typeface="Roboto"/>
              <a:buChar char="○"/>
            </a:pPr>
            <a:r>
              <a:rPr lang="en" sz="1300">
                <a:solidFill>
                  <a:schemeClr val="dk1"/>
                </a:solidFill>
                <a:latin typeface="Roboto"/>
                <a:ea typeface="Roboto"/>
                <a:cs typeface="Roboto"/>
                <a:sym typeface="Roboto"/>
              </a:rPr>
              <a:t>Enjoy dissecting and interpreting data for future use</a:t>
            </a:r>
            <a:endParaRPr sz="1300">
              <a:solidFill>
                <a:schemeClr val="dk1"/>
              </a:solidFill>
              <a:latin typeface="Roboto"/>
              <a:ea typeface="Roboto"/>
              <a:cs typeface="Roboto"/>
              <a:sym typeface="Roboto"/>
            </a:endParaRPr>
          </a:p>
        </p:txBody>
      </p:sp>
      <p:pic>
        <p:nvPicPr>
          <p:cNvPr id="110" name="Google Shape;110;p16" title="Page 4.mp3">
            <a:hlinkClick r:id="rId3"/>
          </p:cNvPr>
          <p:cNvPicPr preferRelativeResize="0"/>
          <p:nvPr/>
        </p:nvPicPr>
        <p:blipFill>
          <a:blip r:embed="rId4">
            <a:alphaModFix/>
          </a:blip>
          <a:stretch>
            <a:fillRect/>
          </a:stretch>
        </p:blipFill>
        <p:spPr>
          <a:xfrm>
            <a:off x="0" y="-1905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17"/>
          <p:cNvGrpSpPr/>
          <p:nvPr/>
        </p:nvGrpSpPr>
        <p:grpSpPr>
          <a:xfrm>
            <a:off x="4939500" y="1219611"/>
            <a:ext cx="3837000" cy="2704200"/>
            <a:chOff x="4939500" y="1219611"/>
            <a:chExt cx="3837000" cy="2704200"/>
          </a:xfrm>
        </p:grpSpPr>
        <p:cxnSp>
          <p:nvCxnSpPr>
            <p:cNvPr id="116" name="Google Shape;116;p17"/>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17" name="Google Shape;117;p17"/>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18" name="Google Shape;118;p17"/>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19" name="Google Shape;119;p17"/>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20" name="Google Shape;120;p17"/>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21" name="Google Shape;121;p17"/>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22" name="Google Shape;122;p17"/>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23" name="Google Shape;123;p17"/>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24" name="Google Shape;124;p17"/>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25" name="Google Shape;125;p17"/>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126" name="Google Shape;126;p17"/>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txBox="1"/>
          <p:nvPr>
            <p:ph type="title"/>
          </p:nvPr>
        </p:nvSpPr>
        <p:spPr>
          <a:xfrm>
            <a:off x="252450" y="2068600"/>
            <a:ext cx="4045200" cy="10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900">
                <a:latin typeface="Playfair Display"/>
                <a:ea typeface="Playfair Display"/>
                <a:cs typeface="Playfair Display"/>
                <a:sym typeface="Playfair Display"/>
              </a:rPr>
              <a:t>EXPLORATORY </a:t>
            </a:r>
            <a:endParaRPr b="1" sz="2900">
              <a:latin typeface="Playfair Display"/>
              <a:ea typeface="Playfair Display"/>
              <a:cs typeface="Playfair Display"/>
              <a:sym typeface="Playfair Display"/>
            </a:endParaRPr>
          </a:p>
          <a:p>
            <a:pPr indent="0" lvl="0" marL="0" rtl="0" algn="l">
              <a:spcBef>
                <a:spcPts val="0"/>
              </a:spcBef>
              <a:spcAft>
                <a:spcPts val="0"/>
              </a:spcAft>
              <a:buNone/>
            </a:pPr>
            <a:r>
              <a:rPr b="1" lang="en" sz="2900">
                <a:latin typeface="Playfair Display"/>
                <a:ea typeface="Playfair Display"/>
                <a:cs typeface="Playfair Display"/>
                <a:sym typeface="Playfair Display"/>
              </a:rPr>
              <a:t>DATA ANALYSIS</a:t>
            </a:r>
            <a:endParaRPr b="1" sz="2900">
              <a:latin typeface="Playfair Display"/>
              <a:ea typeface="Playfair Display"/>
              <a:cs typeface="Playfair Display"/>
              <a:sym typeface="Playfair Display"/>
            </a:endParaRPr>
          </a:p>
        </p:txBody>
      </p:sp>
      <p:grpSp>
        <p:nvGrpSpPr>
          <p:cNvPr id="128" name="Google Shape;128;p17"/>
          <p:cNvGrpSpPr/>
          <p:nvPr/>
        </p:nvGrpSpPr>
        <p:grpSpPr>
          <a:xfrm>
            <a:off x="4939534" y="2017046"/>
            <a:ext cx="3825543" cy="1573620"/>
            <a:chOff x="1000000" y="2393988"/>
            <a:chExt cx="4144235" cy="1704713"/>
          </a:xfrm>
        </p:grpSpPr>
        <p:sp>
          <p:nvSpPr>
            <p:cNvPr id="129" name="Google Shape;129;p17"/>
            <p:cNvSpPr/>
            <p:nvPr/>
          </p:nvSpPr>
          <p:spPr>
            <a:xfrm>
              <a:off x="1000000" y="2440003"/>
              <a:ext cx="4144235" cy="1631268"/>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130" name="Google Shape;130;p17"/>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17"/>
          <p:cNvGrpSpPr/>
          <p:nvPr/>
        </p:nvGrpSpPr>
        <p:grpSpPr>
          <a:xfrm>
            <a:off x="4939557" y="1778136"/>
            <a:ext cx="3836911" cy="1503799"/>
            <a:chOff x="1000025" y="2059300"/>
            <a:chExt cx="4156550" cy="1629075"/>
          </a:xfrm>
        </p:grpSpPr>
        <p:sp>
          <p:nvSpPr>
            <p:cNvPr id="139" name="Google Shape;139;p17"/>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140" name="Google Shape;140;p17"/>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 name="Google Shape;148;p17" title="Page 5.mp3">
            <a:hlinkClick r:id="rId3"/>
          </p:cNvPr>
          <p:cNvPicPr preferRelativeResize="0"/>
          <p:nvPr/>
        </p:nvPicPr>
        <p:blipFill>
          <a:blip r:embed="rId4">
            <a:alphaModFix/>
          </a:blip>
          <a:stretch>
            <a:fillRect/>
          </a:stretch>
        </p:blipFill>
        <p:spPr>
          <a:xfrm>
            <a:off x="0" y="-19050"/>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8"/>
          <p:cNvPicPr preferRelativeResize="0"/>
          <p:nvPr/>
        </p:nvPicPr>
        <p:blipFill rotWithShape="1">
          <a:blip r:embed="rId3">
            <a:alphaModFix/>
          </a:blip>
          <a:srcRect b="9550" l="15698" r="7236" t="30947"/>
          <a:stretch/>
        </p:blipFill>
        <p:spPr>
          <a:xfrm>
            <a:off x="0" y="1186788"/>
            <a:ext cx="5182377" cy="2666852"/>
          </a:xfrm>
          <a:prstGeom prst="rect">
            <a:avLst/>
          </a:prstGeom>
          <a:noFill/>
          <a:ln>
            <a:noFill/>
          </a:ln>
        </p:spPr>
      </p:pic>
      <p:sp>
        <p:nvSpPr>
          <p:cNvPr id="154" name="Google Shape;154;p18"/>
          <p:cNvSpPr txBox="1"/>
          <p:nvPr>
            <p:ph type="title"/>
          </p:nvPr>
        </p:nvSpPr>
        <p:spPr>
          <a:xfrm>
            <a:off x="311700" y="3441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Offensive and Defensive Rating</a:t>
            </a:r>
            <a:endParaRPr b="1">
              <a:latin typeface="Playfair Display"/>
              <a:ea typeface="Playfair Display"/>
              <a:cs typeface="Playfair Display"/>
              <a:sym typeface="Playfair Display"/>
            </a:endParaRPr>
          </a:p>
        </p:txBody>
      </p:sp>
      <p:sp>
        <p:nvSpPr>
          <p:cNvPr id="155" name="Google Shape;155;p18"/>
          <p:cNvSpPr txBox="1"/>
          <p:nvPr/>
        </p:nvSpPr>
        <p:spPr>
          <a:xfrm>
            <a:off x="915838" y="40122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Offensive Rating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a:t>
            </a:r>
            <a:r>
              <a:rPr lang="en">
                <a:solidFill>
                  <a:srgbClr val="6AA84F"/>
                </a:solidFill>
                <a:latin typeface="Roboto"/>
                <a:ea typeface="Roboto"/>
                <a:cs typeface="Roboto"/>
                <a:sym typeface="Roboto"/>
              </a:rPr>
              <a:t>Correlation: 0.65359</a:t>
            </a:r>
            <a:endParaRPr b="1">
              <a:solidFill>
                <a:srgbClr val="6AA84F"/>
              </a:solidFill>
              <a:latin typeface="Roboto"/>
              <a:ea typeface="Roboto"/>
              <a:cs typeface="Roboto"/>
              <a:sym typeface="Roboto"/>
            </a:endParaRPr>
          </a:p>
        </p:txBody>
      </p:sp>
      <p:pic>
        <p:nvPicPr>
          <p:cNvPr id="156" name="Google Shape;156;p18"/>
          <p:cNvPicPr preferRelativeResize="0"/>
          <p:nvPr/>
        </p:nvPicPr>
        <p:blipFill rotWithShape="1">
          <a:blip r:embed="rId4">
            <a:alphaModFix/>
          </a:blip>
          <a:srcRect b="10124" l="15911" r="7070" t="28627"/>
          <a:stretch/>
        </p:blipFill>
        <p:spPr>
          <a:xfrm>
            <a:off x="4090902" y="1186800"/>
            <a:ext cx="5031347" cy="2666852"/>
          </a:xfrm>
          <a:prstGeom prst="rect">
            <a:avLst/>
          </a:prstGeom>
          <a:noFill/>
          <a:ln>
            <a:noFill/>
          </a:ln>
        </p:spPr>
      </p:pic>
      <p:pic>
        <p:nvPicPr>
          <p:cNvPr id="157" name="Google Shape;157;p18" title="Page 6.mp3">
            <a:hlinkClick r:id="rId5"/>
          </p:cNvPr>
          <p:cNvPicPr preferRelativeResize="0"/>
          <p:nvPr/>
        </p:nvPicPr>
        <p:blipFill>
          <a:blip r:embed="rId6">
            <a:alphaModFix/>
          </a:blip>
          <a:stretch>
            <a:fillRect/>
          </a:stretch>
        </p:blipFill>
        <p:spPr>
          <a:xfrm>
            <a:off x="0" y="-19050"/>
            <a:ext cx="457200" cy="457200"/>
          </a:xfrm>
          <a:prstGeom prst="rect">
            <a:avLst/>
          </a:prstGeom>
          <a:noFill/>
          <a:ln>
            <a:noFill/>
          </a:ln>
        </p:spPr>
      </p:pic>
      <p:sp>
        <p:nvSpPr>
          <p:cNvPr id="158" name="Google Shape;158;p18"/>
          <p:cNvSpPr txBox="1"/>
          <p:nvPr/>
        </p:nvSpPr>
        <p:spPr>
          <a:xfrm>
            <a:off x="4877575" y="401227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Defensive Rating</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CC0000"/>
                </a:solidFill>
                <a:latin typeface="Roboto"/>
                <a:ea typeface="Roboto"/>
                <a:cs typeface="Roboto"/>
                <a:sym typeface="Roboto"/>
              </a:rPr>
              <a:t>Negative </a:t>
            </a:r>
            <a:r>
              <a:rPr lang="en">
                <a:solidFill>
                  <a:srgbClr val="CC0000"/>
                </a:solidFill>
                <a:latin typeface="Roboto"/>
                <a:ea typeface="Roboto"/>
                <a:cs typeface="Roboto"/>
                <a:sym typeface="Roboto"/>
              </a:rPr>
              <a:t>Correlation: </a:t>
            </a:r>
            <a:r>
              <a:rPr lang="en">
                <a:solidFill>
                  <a:srgbClr val="CC0000"/>
                </a:solidFill>
                <a:latin typeface="Roboto"/>
                <a:ea typeface="Roboto"/>
                <a:cs typeface="Roboto"/>
                <a:sym typeface="Roboto"/>
              </a:rPr>
              <a:t>-0.659545</a:t>
            </a:r>
            <a:endParaRPr b="1">
              <a:solidFill>
                <a:srgbClr val="CC0000"/>
              </a:solidFill>
              <a:latin typeface="Roboto"/>
              <a:ea typeface="Roboto"/>
              <a:cs typeface="Roboto"/>
              <a:sym typeface="Roboto"/>
            </a:endParaRPr>
          </a:p>
        </p:txBody>
      </p:sp>
      <p:sp>
        <p:nvSpPr>
          <p:cNvPr id="159" name="Google Shape;159;p18"/>
          <p:cNvSpPr txBox="1"/>
          <p:nvPr/>
        </p:nvSpPr>
        <p:spPr>
          <a:xfrm>
            <a:off x="-53900" y="4704075"/>
            <a:ext cx="6673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Offensive rating is the amount of points produced by a team per 100 possessions of the ball.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Defensive rating is how many points a team allows their opponent to score per 100 possessions.</a:t>
            </a:r>
            <a:endParaRPr sz="11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311700" y="3441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Points Per Game across Years</a:t>
            </a:r>
            <a:endParaRPr b="1">
              <a:latin typeface="Playfair Display"/>
              <a:ea typeface="Playfair Display"/>
              <a:cs typeface="Playfair Display"/>
              <a:sym typeface="Playfair Display"/>
            </a:endParaRPr>
          </a:p>
        </p:txBody>
      </p:sp>
      <p:pic>
        <p:nvPicPr>
          <p:cNvPr id="165" name="Google Shape;165;p19"/>
          <p:cNvPicPr preferRelativeResize="0"/>
          <p:nvPr/>
        </p:nvPicPr>
        <p:blipFill>
          <a:blip r:embed="rId3">
            <a:alphaModFix/>
          </a:blip>
          <a:stretch>
            <a:fillRect/>
          </a:stretch>
        </p:blipFill>
        <p:spPr>
          <a:xfrm>
            <a:off x="152400" y="915325"/>
            <a:ext cx="8839200" cy="3497009"/>
          </a:xfrm>
          <a:prstGeom prst="rect">
            <a:avLst/>
          </a:prstGeom>
          <a:noFill/>
          <a:ln>
            <a:noFill/>
          </a:ln>
        </p:spPr>
      </p:pic>
      <p:pic>
        <p:nvPicPr>
          <p:cNvPr id="166" name="Google Shape;166;p19" title="Page 7.mp3">
            <a:hlinkClick r:id="rId4"/>
          </p:cNvPr>
          <p:cNvPicPr preferRelativeResize="0"/>
          <p:nvPr/>
        </p:nvPicPr>
        <p:blipFill>
          <a:blip r:embed="rId5">
            <a:alphaModFix/>
          </a:blip>
          <a:stretch>
            <a:fillRect/>
          </a:stretch>
        </p:blipFill>
        <p:spPr>
          <a:xfrm>
            <a:off x="0" y="-19050"/>
            <a:ext cx="457200" cy="457200"/>
          </a:xfrm>
          <a:prstGeom prst="rect">
            <a:avLst/>
          </a:prstGeom>
          <a:noFill/>
          <a:ln>
            <a:noFill/>
          </a:ln>
        </p:spPr>
      </p:pic>
      <p:sp>
        <p:nvSpPr>
          <p:cNvPr id="167" name="Google Shape;167;p19"/>
          <p:cNvSpPr txBox="1"/>
          <p:nvPr/>
        </p:nvSpPr>
        <p:spPr>
          <a:xfrm>
            <a:off x="3049038" y="428112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Points Per Game</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0.350905</a:t>
            </a:r>
            <a:endParaRPr b="1">
              <a:solidFill>
                <a:srgbClr val="6AA84F"/>
              </a:solidFill>
              <a:latin typeface="Roboto"/>
              <a:ea typeface="Roboto"/>
              <a:cs typeface="Roboto"/>
              <a:sym typeface="Roboto"/>
            </a:endParaRPr>
          </a:p>
        </p:txBody>
      </p:sp>
      <p:sp>
        <p:nvSpPr>
          <p:cNvPr id="168" name="Google Shape;168;p19"/>
          <p:cNvSpPr txBox="1"/>
          <p:nvPr/>
        </p:nvSpPr>
        <p:spPr>
          <a:xfrm>
            <a:off x="0" y="4843400"/>
            <a:ext cx="66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Points Per Game means the average points scored per game by a team.</a:t>
            </a:r>
            <a:endParaRPr sz="11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311700" y="1749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Field goal%</a:t>
            </a:r>
            <a:endParaRPr b="1">
              <a:latin typeface="Playfair Display"/>
              <a:ea typeface="Playfair Display"/>
              <a:cs typeface="Playfair Display"/>
              <a:sym typeface="Playfair Display"/>
            </a:endParaRPr>
          </a:p>
        </p:txBody>
      </p:sp>
      <p:pic>
        <p:nvPicPr>
          <p:cNvPr id="174" name="Google Shape;174;p20"/>
          <p:cNvPicPr preferRelativeResize="0"/>
          <p:nvPr/>
        </p:nvPicPr>
        <p:blipFill>
          <a:blip r:embed="rId3">
            <a:alphaModFix/>
          </a:blip>
          <a:stretch>
            <a:fillRect/>
          </a:stretch>
        </p:blipFill>
        <p:spPr>
          <a:xfrm>
            <a:off x="560800" y="706525"/>
            <a:ext cx="8001001" cy="3820900"/>
          </a:xfrm>
          <a:prstGeom prst="rect">
            <a:avLst/>
          </a:prstGeom>
          <a:noFill/>
          <a:ln>
            <a:noFill/>
          </a:ln>
        </p:spPr>
      </p:pic>
      <p:pic>
        <p:nvPicPr>
          <p:cNvPr id="175" name="Google Shape;175;p20" title="Page-8.mp3">
            <a:hlinkClick r:id="rId4"/>
          </p:cNvPr>
          <p:cNvPicPr preferRelativeResize="0"/>
          <p:nvPr/>
        </p:nvPicPr>
        <p:blipFill>
          <a:blip r:embed="rId5">
            <a:alphaModFix/>
          </a:blip>
          <a:stretch>
            <a:fillRect/>
          </a:stretch>
        </p:blipFill>
        <p:spPr>
          <a:xfrm>
            <a:off x="0" y="20725"/>
            <a:ext cx="457200" cy="457200"/>
          </a:xfrm>
          <a:prstGeom prst="rect">
            <a:avLst/>
          </a:prstGeom>
          <a:noFill/>
          <a:ln>
            <a:noFill/>
          </a:ln>
        </p:spPr>
      </p:pic>
      <p:sp>
        <p:nvSpPr>
          <p:cNvPr id="176" name="Google Shape;176;p20"/>
          <p:cNvSpPr txBox="1"/>
          <p:nvPr/>
        </p:nvSpPr>
        <p:spPr>
          <a:xfrm>
            <a:off x="3049038" y="428112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Field Goal %</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0.619487</a:t>
            </a:r>
            <a:endParaRPr b="1">
              <a:solidFill>
                <a:srgbClr val="6AA84F"/>
              </a:solidFill>
              <a:latin typeface="Roboto"/>
              <a:ea typeface="Roboto"/>
              <a:cs typeface="Roboto"/>
              <a:sym typeface="Roboto"/>
            </a:endParaRPr>
          </a:p>
        </p:txBody>
      </p:sp>
      <p:sp>
        <p:nvSpPr>
          <p:cNvPr id="177" name="Google Shape;177;p20"/>
          <p:cNvSpPr txBox="1"/>
          <p:nvPr/>
        </p:nvSpPr>
        <p:spPr>
          <a:xfrm>
            <a:off x="0" y="4843400"/>
            <a:ext cx="66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Field Goal % indicates the average shots that went in of all shooting attempts per game.</a:t>
            </a:r>
            <a:endParaRPr sz="11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nvSpPr>
        <p:spPr>
          <a:xfrm>
            <a:off x="545375" y="4485275"/>
            <a:ext cx="82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183" name="Google Shape;183;p21"/>
          <p:cNvPicPr preferRelativeResize="0"/>
          <p:nvPr/>
        </p:nvPicPr>
        <p:blipFill rotWithShape="1">
          <a:blip r:embed="rId3">
            <a:alphaModFix/>
          </a:blip>
          <a:srcRect b="13447" l="16207" r="7485" t="25924"/>
          <a:stretch/>
        </p:blipFill>
        <p:spPr>
          <a:xfrm>
            <a:off x="1184200" y="953500"/>
            <a:ext cx="6642150" cy="3322424"/>
          </a:xfrm>
          <a:prstGeom prst="rect">
            <a:avLst/>
          </a:prstGeom>
          <a:noFill/>
          <a:ln>
            <a:noFill/>
          </a:ln>
        </p:spPr>
      </p:pic>
      <p:sp>
        <p:nvSpPr>
          <p:cNvPr id="184" name="Google Shape;184;p21"/>
          <p:cNvSpPr txBox="1"/>
          <p:nvPr>
            <p:ph type="title"/>
          </p:nvPr>
        </p:nvSpPr>
        <p:spPr>
          <a:xfrm>
            <a:off x="311700" y="2643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Wins vs Turnovers Per Game</a:t>
            </a:r>
            <a:endParaRPr b="1">
              <a:latin typeface="Playfair Display"/>
              <a:ea typeface="Playfair Display"/>
              <a:cs typeface="Playfair Display"/>
              <a:sym typeface="Playfair Display"/>
            </a:endParaRPr>
          </a:p>
        </p:txBody>
      </p:sp>
      <p:pic>
        <p:nvPicPr>
          <p:cNvPr id="185" name="Google Shape;185;p21" title="Page-9.mp3">
            <a:hlinkClick r:id="rId4"/>
          </p:cNvPr>
          <p:cNvPicPr preferRelativeResize="0"/>
          <p:nvPr/>
        </p:nvPicPr>
        <p:blipFill>
          <a:blip r:embed="rId5">
            <a:alphaModFix/>
          </a:blip>
          <a:stretch>
            <a:fillRect/>
          </a:stretch>
        </p:blipFill>
        <p:spPr>
          <a:xfrm>
            <a:off x="0" y="-42300"/>
            <a:ext cx="457200" cy="457200"/>
          </a:xfrm>
          <a:prstGeom prst="rect">
            <a:avLst/>
          </a:prstGeom>
          <a:noFill/>
          <a:ln>
            <a:noFill/>
          </a:ln>
        </p:spPr>
      </p:pic>
      <p:sp>
        <p:nvSpPr>
          <p:cNvPr id="186" name="Google Shape;186;p21"/>
          <p:cNvSpPr txBox="1"/>
          <p:nvPr/>
        </p:nvSpPr>
        <p:spPr>
          <a:xfrm>
            <a:off x="3049038" y="4204925"/>
            <a:ext cx="30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Turnovers Per Game</a:t>
            </a:r>
            <a:r>
              <a:rPr b="1" lang="en">
                <a:solidFill>
                  <a:schemeClr val="dk1"/>
                </a:solidFill>
                <a:latin typeface="Roboto"/>
                <a:ea typeface="Roboto"/>
                <a:cs typeface="Roboto"/>
                <a:sym typeface="Roboto"/>
              </a:rPr>
              <a:t> and Wins</a:t>
            </a:r>
            <a:endParaRPr b="1">
              <a:solidFill>
                <a:schemeClr val="dk1"/>
              </a:solidFill>
              <a:latin typeface="Roboto"/>
              <a:ea typeface="Roboto"/>
              <a:cs typeface="Roboto"/>
              <a:sym typeface="Roboto"/>
            </a:endParaRPr>
          </a:p>
          <a:p>
            <a:pPr indent="0" lvl="0" marL="0" rtl="0" algn="ctr">
              <a:spcBef>
                <a:spcPts val="0"/>
              </a:spcBef>
              <a:spcAft>
                <a:spcPts val="0"/>
              </a:spcAft>
              <a:buNone/>
            </a:pPr>
            <a:r>
              <a:rPr lang="en">
                <a:solidFill>
                  <a:srgbClr val="6AA84F"/>
                </a:solidFill>
                <a:latin typeface="Roboto"/>
                <a:ea typeface="Roboto"/>
                <a:cs typeface="Roboto"/>
                <a:sym typeface="Roboto"/>
              </a:rPr>
              <a:t>Positive Correlation: </a:t>
            </a:r>
            <a:r>
              <a:rPr lang="en">
                <a:solidFill>
                  <a:srgbClr val="6AA84F"/>
                </a:solidFill>
                <a:latin typeface="Roboto"/>
                <a:ea typeface="Roboto"/>
                <a:cs typeface="Roboto"/>
                <a:sym typeface="Roboto"/>
              </a:rPr>
              <a:t>0.259778</a:t>
            </a:r>
            <a:endParaRPr b="1">
              <a:solidFill>
                <a:srgbClr val="6AA84F"/>
              </a:solidFill>
              <a:latin typeface="Roboto"/>
              <a:ea typeface="Roboto"/>
              <a:cs typeface="Roboto"/>
              <a:sym typeface="Roboto"/>
            </a:endParaRPr>
          </a:p>
        </p:txBody>
      </p:sp>
      <p:sp>
        <p:nvSpPr>
          <p:cNvPr id="187" name="Google Shape;187;p21"/>
          <p:cNvSpPr txBox="1"/>
          <p:nvPr/>
        </p:nvSpPr>
        <p:spPr>
          <a:xfrm>
            <a:off x="0" y="4843400"/>
            <a:ext cx="91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Roboto"/>
                <a:ea typeface="Roboto"/>
                <a:cs typeface="Roboto"/>
                <a:sym typeface="Roboto"/>
              </a:rPr>
              <a:t>TOV, Average turnovers per game, is how many times the team loses possession of the ball to the opposing team before a shot is attempted</a:t>
            </a:r>
            <a:endParaRPr sz="11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